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3" r:id="rId3"/>
    <p:sldId id="295" r:id="rId4"/>
    <p:sldId id="257" r:id="rId5"/>
    <p:sldId id="259" r:id="rId6"/>
    <p:sldId id="260" r:id="rId7"/>
    <p:sldId id="261" r:id="rId8"/>
    <p:sldId id="264" r:id="rId9"/>
    <p:sldId id="263" r:id="rId10"/>
    <p:sldId id="265" r:id="rId11"/>
    <p:sldId id="294" r:id="rId12"/>
    <p:sldId id="291" r:id="rId13"/>
    <p:sldId id="269" r:id="rId14"/>
    <p:sldId id="270" r:id="rId15"/>
    <p:sldId id="297" r:id="rId16"/>
    <p:sldId id="271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C1E6C9F-7000-4ED0-8531-BB113E0DCDC1}">
          <p14:sldIdLst>
            <p14:sldId id="256"/>
            <p14:sldId id="293"/>
            <p14:sldId id="295"/>
            <p14:sldId id="257"/>
            <p14:sldId id="259"/>
            <p14:sldId id="260"/>
            <p14:sldId id="261"/>
            <p14:sldId id="264"/>
            <p14:sldId id="263"/>
            <p14:sldId id="265"/>
            <p14:sldId id="294"/>
            <p14:sldId id="291"/>
            <p14:sldId id="269"/>
            <p14:sldId id="270"/>
            <p14:sldId id="29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76205006" name="l'Odyssée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70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2024/11/2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0FBDFE-C587-4B4C-A407-44438C67B59E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54571" y="569511"/>
            <a:ext cx="9799200" cy="2570400"/>
          </a:xfrm>
        </p:spPr>
        <p:txBody>
          <a:bodyPr>
            <a:normAutofit fontScale="90000"/>
          </a:bodyPr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Les représentations chinoises sur leur voisinage: histoire, variabilité, et enjeux de relations internationales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54215" y="3627455"/>
            <a:ext cx="64811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charset="0"/>
                <a:cs typeface="Times New Roman" panose="02020603050405020304" charset="0"/>
              </a:rPr>
              <a:t>Zhang Chen et Franck Chignier-Riboulon, UMR </a:t>
            </a:r>
            <a:r>
              <a:rPr lang="en-GB" dirty="0" err="1">
                <a:latin typeface="Times New Roman" panose="02020603050405020304" charset="0"/>
                <a:cs typeface="Times New Roman" panose="02020603050405020304" charset="0"/>
              </a:rPr>
              <a:t>Territoires</a:t>
            </a:r>
            <a:r>
              <a:rPr lang="en-GB" dirty="0">
                <a:latin typeface="Times New Roman" panose="02020603050405020304" charset="0"/>
                <a:cs typeface="Times New Roman" panose="02020603050405020304" charset="0"/>
              </a:rPr>
              <a:t>, Université Clermont-Auvergne, 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7" y="4893547"/>
            <a:ext cx="2073529" cy="16522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410" y="4884484"/>
            <a:ext cx="6607113" cy="16613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C. Les perceptions globales actuelles et leurs causes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557145"/>
            <a:ext cx="4907915" cy="3319145"/>
          </a:xfrm>
        </p:spPr>
        <p:txBody>
          <a:bodyPr>
            <a:normAutofit lnSpcReduction="10000"/>
          </a:bodyPr>
          <a:lstStyle/>
          <a:p>
            <a:endParaRPr lang="fr-FR" altLang="zh-CN" dirty="0"/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 La stagnation économique et son besoin de compensation?</a:t>
            </a: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«L’occident coupable»</a:t>
            </a: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Le soutien au «modèle chinois».</a:t>
            </a:r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rcRect r="29879"/>
          <a:stretch>
            <a:fillRect/>
          </a:stretch>
        </p:blipFill>
        <p:spPr>
          <a:xfrm>
            <a:off x="5958840" y="2733040"/>
            <a:ext cx="2792730" cy="314325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8751570" y="3072765"/>
            <a:ext cx="2607945" cy="1922145"/>
          </a:xfrm>
        </p:spPr>
        <p:txBody>
          <a:bodyPr/>
          <a:lstStyle/>
          <a:p>
            <a:r>
              <a:rPr lang="fr-FR" altLang="zh-CN" sz="2000">
                <a:latin typeface="Times New Roman" panose="02020603050405020304" charset="0"/>
                <a:cs typeface="Times New Roman" panose="02020603050405020304" charset="0"/>
              </a:rPr>
              <a:t>Jin Canrong, un expert en relations internationales, un leader d’opinion sur les réseaux sociaux.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III- Des représentations hiérarchisées et évolutives</a:t>
            </a:r>
            <a:endParaRPr lang="fr-FR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2308911" cy="3310128"/>
          </a:xfrm>
        </p:spPr>
        <p:txBody>
          <a:bodyPr/>
          <a:lstStyle/>
          <a:p>
            <a:r>
              <a:rPr lang="fr-FR" dirty="0">
                <a:latin typeface="Times New Roman" panose="02020603050405020304" charset="0"/>
                <a:cs typeface="Times New Roman" panose="02020603050405020304" charset="0"/>
              </a:rPr>
              <a:t>Hiérarchisées</a:t>
            </a:r>
          </a:p>
          <a:p>
            <a:endParaRPr lang="en-GB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dirty="0">
                <a:latin typeface="Times New Roman" panose="02020603050405020304" charset="0"/>
                <a:cs typeface="Times New Roman" panose="02020603050405020304" charset="0"/>
              </a:rPr>
              <a:t>Évolutives</a:t>
            </a:r>
            <a:r>
              <a:rPr lang="en-GB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F8B6398-9AF4-4B27-9061-B27BB78545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15136"/>
          <a:stretch>
            <a:fillRect/>
          </a:stretch>
        </p:blipFill>
        <p:spPr>
          <a:xfrm>
            <a:off x="3534473" y="2285999"/>
            <a:ext cx="7478520" cy="3841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A. Éléments de discours sur des pays «proches»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557145"/>
            <a:ext cx="5605780" cy="3501390"/>
          </a:xfrm>
        </p:spPr>
        <p:txBody>
          <a:bodyPr>
            <a:normAutofit fontScale="87500" lnSpcReduction="20000"/>
          </a:bodyPr>
          <a:lstStyle/>
          <a:p>
            <a:endParaRPr lang="fr-FR" altLang="zh-CN" dirty="0"/>
          </a:p>
          <a:p>
            <a:r>
              <a:rPr lang="fr-FR" altLang="zh-CN" sz="2665" dirty="0">
                <a:latin typeface="Times New Roman" panose="02020603050405020304" charset="0"/>
                <a:cs typeface="Times New Roman" panose="02020603050405020304" charset="0"/>
              </a:rPr>
              <a:t>La Russie, une proximité opportuniste</a:t>
            </a:r>
          </a:p>
          <a:p>
            <a:r>
              <a:rPr lang="fr-FR" altLang="zh-CN" sz="2665" dirty="0">
                <a:latin typeface="Times New Roman" panose="02020603050405020304" charset="0"/>
                <a:cs typeface="Times New Roman" panose="02020603050405020304" charset="0"/>
              </a:rPr>
              <a:t>La Corée du Nord, un allié encombrant</a:t>
            </a:r>
          </a:p>
          <a:p>
            <a:r>
              <a:rPr lang="fr-FR" altLang="zh-CN" sz="2665" dirty="0">
                <a:latin typeface="Times New Roman" panose="02020603050405020304" charset="0"/>
                <a:cs typeface="Times New Roman" panose="02020603050405020304" charset="0"/>
              </a:rPr>
              <a:t>Le Pakistan, une proximité stratégique </a:t>
            </a:r>
          </a:p>
          <a:p>
            <a:r>
              <a:rPr lang="fr-FR" altLang="zh-CN" sz="2665" dirty="0">
                <a:latin typeface="Times New Roman" panose="02020603050405020304" charset="0"/>
                <a:cs typeface="Times New Roman" panose="02020603050405020304" charset="0"/>
              </a:rPr>
              <a:t>Le </a:t>
            </a:r>
            <a:r>
              <a:rPr lang="en-US" altLang="fr-FR" sz="2665" dirty="0">
                <a:latin typeface="Times New Roman" panose="02020603050405020304" charset="0"/>
                <a:cs typeface="Times New Roman" panose="02020603050405020304" charset="0"/>
              </a:rPr>
              <a:t>Kazakhstan</a:t>
            </a:r>
            <a:r>
              <a:rPr lang="fr-FR" altLang="zh-CN" sz="2665" dirty="0">
                <a:latin typeface="Times New Roman" panose="02020603050405020304" charset="0"/>
                <a:cs typeface="Times New Roman" panose="02020603050405020304" charset="0"/>
              </a:rPr>
              <a:t>, un voisinage utile</a:t>
            </a:r>
          </a:p>
          <a:p>
            <a:r>
              <a:rPr lang="fr-FR" altLang="zh-CN" sz="2665" dirty="0">
                <a:latin typeface="Times New Roman" panose="02020603050405020304" charset="0"/>
                <a:cs typeface="Times New Roman" panose="02020603050405020304" charset="0"/>
              </a:rPr>
              <a:t>La Thaïlande</a:t>
            </a:r>
            <a:r>
              <a:rPr lang="en-US" altLang="zh-CN" sz="2665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2665" dirty="0" err="1">
                <a:latin typeface="Times New Roman" panose="02020603050405020304" charset="0"/>
                <a:cs typeface="Times New Roman" panose="02020603050405020304" charset="0"/>
              </a:rPr>
              <a:t>une</a:t>
            </a:r>
            <a:r>
              <a:rPr lang="en-US" altLang="zh-CN" sz="26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665" dirty="0" err="1">
                <a:latin typeface="Times New Roman" panose="02020603050405020304" charset="0"/>
                <a:cs typeface="Times New Roman" panose="02020603050405020304" charset="0"/>
              </a:rPr>
              <a:t>proximité</a:t>
            </a:r>
            <a:r>
              <a:rPr lang="en-US" altLang="zh-CN" sz="2665" dirty="0">
                <a:latin typeface="Times New Roman" panose="02020603050405020304" charset="0"/>
                <a:cs typeface="Times New Roman" panose="02020603050405020304" charset="0"/>
              </a:rPr>
              <a:t> dans le Sud-</a:t>
            </a:r>
            <a:r>
              <a:rPr lang="en-US" altLang="zh-CN" sz="2665" dirty="0" err="1">
                <a:latin typeface="Times New Roman" panose="02020603050405020304" charset="0"/>
                <a:cs typeface="Times New Roman" panose="02020603050405020304" charset="0"/>
              </a:rPr>
              <a:t>est</a:t>
            </a:r>
            <a:r>
              <a:rPr lang="en-US" altLang="zh-CN" sz="26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665" dirty="0" err="1">
                <a:latin typeface="Times New Roman" panose="02020603050405020304" charset="0"/>
                <a:cs typeface="Times New Roman" panose="02020603050405020304" charset="0"/>
              </a:rPr>
              <a:t>asiatique</a:t>
            </a:r>
            <a:endParaRPr lang="fr-FR" altLang="zh-CN" sz="2665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sz="2665" dirty="0">
                <a:latin typeface="Times New Roman" panose="02020603050405020304" charset="0"/>
                <a:cs typeface="Times New Roman" panose="02020603050405020304" charset="0"/>
              </a:rPr>
              <a:t>La proximité n’empêche pas la hiérarchie.</a:t>
            </a:r>
          </a:p>
          <a:p>
            <a:pPr marL="0" indent="0">
              <a:buNone/>
            </a:pPr>
            <a:endParaRPr lang="fr-FR" altLang="zh-CN" sz="2000" dirty="0"/>
          </a:p>
          <a:p>
            <a:pPr marL="0" indent="0">
              <a:buNone/>
            </a:pPr>
            <a:endParaRPr lang="fr-FR" altLang="zh-CN" dirty="0"/>
          </a:p>
          <a:p>
            <a:endParaRPr lang="fr-FR" altLang="zh-CN" dirty="0"/>
          </a:p>
          <a:p>
            <a:endParaRPr lang="fr-FR" altLang="zh-CN" dirty="0"/>
          </a:p>
          <a:p>
            <a:endParaRPr lang="fr-FR" altLang="zh-CN" dirty="0"/>
          </a:p>
          <a:p>
            <a:endParaRPr lang="fr-FR" altLang="zh-CN" dirty="0"/>
          </a:p>
        </p:txBody>
      </p:sp>
      <p:pic>
        <p:nvPicPr>
          <p:cNvPr id="4" name="图片 3"/>
          <p:cNvPicPr/>
          <p:nvPr/>
        </p:nvPicPr>
        <p:blipFill>
          <a:blip r:embed="rId3"/>
          <a:srcRect r="5255"/>
          <a:stretch>
            <a:fillRect/>
          </a:stretch>
        </p:blipFill>
        <p:spPr>
          <a:xfrm>
            <a:off x="6901180" y="2738755"/>
            <a:ext cx="4533265" cy="72453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rcRect t="9747" b="25601"/>
          <a:stretch>
            <a:fillRect/>
          </a:stretch>
        </p:blipFill>
        <p:spPr>
          <a:xfrm>
            <a:off x="6901180" y="3439160"/>
            <a:ext cx="4282440" cy="63182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5"/>
          <a:srcRect b="24377"/>
          <a:stretch>
            <a:fillRect/>
          </a:stretch>
        </p:blipFill>
        <p:spPr>
          <a:xfrm>
            <a:off x="6901180" y="4070985"/>
            <a:ext cx="4397375" cy="732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t="8241" b="40094"/>
          <a:stretch>
            <a:fillRect/>
          </a:stretch>
        </p:blipFill>
        <p:spPr>
          <a:xfrm>
            <a:off x="6901180" y="4803775"/>
            <a:ext cx="4405630" cy="561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rcRect b="25577"/>
          <a:stretch>
            <a:fillRect/>
          </a:stretch>
        </p:blipFill>
        <p:spPr>
          <a:xfrm>
            <a:off x="6901180" y="5365115"/>
            <a:ext cx="4471035" cy="744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Discours sur les pays peu ou mal connus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557145"/>
            <a:ext cx="4799965" cy="3319145"/>
          </a:xfrm>
        </p:spPr>
        <p:txBody>
          <a:bodyPr>
            <a:normAutofit/>
          </a:bodyPr>
          <a:lstStyle/>
          <a:p>
            <a:endParaRPr lang="fr-FR" altLang="zh-CN" dirty="0"/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 Népal</a:t>
            </a: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L’Indonésie</a:t>
            </a:r>
          </a:p>
          <a:p>
            <a:endParaRPr lang="fr-FR" altLang="zh-CN" dirty="0"/>
          </a:p>
          <a:p>
            <a:endParaRPr lang="fr-FR" altLang="zh-CN" dirty="0"/>
          </a:p>
        </p:txBody>
      </p:sp>
      <p:pic>
        <p:nvPicPr>
          <p:cNvPr id="4" name="图片 3"/>
          <p:cNvPicPr/>
          <p:nvPr/>
        </p:nvPicPr>
        <p:blipFill>
          <a:blip r:embed="rId3"/>
          <a:srcRect t="4876" b="29801"/>
          <a:stretch>
            <a:fillRect/>
          </a:stretch>
        </p:blipFill>
        <p:spPr>
          <a:xfrm>
            <a:off x="6096000" y="2853055"/>
            <a:ext cx="5393055" cy="65214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4730" y="4072255"/>
            <a:ext cx="5163820" cy="962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C. Les pays «lointains», vraiment?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557145"/>
            <a:ext cx="4800600" cy="3319145"/>
          </a:xfrm>
        </p:spPr>
        <p:txBody>
          <a:bodyPr>
            <a:normAutofit fontScale="92500" lnSpcReduction="20000"/>
          </a:bodyPr>
          <a:lstStyle/>
          <a:p>
            <a:r>
              <a:rPr lang="fr-FR" altLang="zh-CN" sz="2545" dirty="0">
                <a:latin typeface="Times New Roman" panose="02020603050405020304" charset="0"/>
                <a:cs typeface="Times New Roman" panose="02020603050405020304" charset="0"/>
              </a:rPr>
              <a:t>Les Etats-Unis, un concurrent à l’échelle monde </a:t>
            </a:r>
          </a:p>
          <a:p>
            <a:endParaRPr lang="fr-FR" altLang="zh-CN" sz="2545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sz="2545" dirty="0">
                <a:latin typeface="Times New Roman" panose="02020603050405020304" charset="0"/>
                <a:cs typeface="Times New Roman" panose="02020603050405020304" charset="0"/>
              </a:rPr>
              <a:t>L’Inde, un concurrent régional </a:t>
            </a:r>
          </a:p>
          <a:p>
            <a:endParaRPr lang="fr-FR" altLang="zh-CN" sz="2545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sz="2545" dirty="0">
                <a:latin typeface="Times New Roman" panose="02020603050405020304" charset="0"/>
                <a:cs typeface="Times New Roman" panose="02020603050405020304" charset="0"/>
              </a:rPr>
              <a:t>Le Japon, entre cumul de handicaps et formes de réhabilitation</a:t>
            </a:r>
          </a:p>
          <a:p>
            <a:endParaRPr lang="fr-FR" altLang="zh-CN" sz="2545" dirty="0"/>
          </a:p>
          <a:p>
            <a:endParaRPr lang="fr-FR" altLang="zh-CN" dirty="0"/>
          </a:p>
          <a:p>
            <a:endParaRPr lang="fr-FR" altLang="zh-CN" dirty="0"/>
          </a:p>
        </p:txBody>
      </p:sp>
      <p:pic>
        <p:nvPicPr>
          <p:cNvPr id="4" name="图片 3"/>
          <p:cNvPicPr/>
          <p:nvPr/>
        </p:nvPicPr>
        <p:blipFill>
          <a:blip r:embed="rId3"/>
          <a:srcRect b="25528"/>
          <a:stretch>
            <a:fillRect/>
          </a:stretch>
        </p:blipFill>
        <p:spPr>
          <a:xfrm>
            <a:off x="6095365" y="2557145"/>
            <a:ext cx="5335905" cy="88646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rcRect b="23768"/>
          <a:stretch>
            <a:fillRect/>
          </a:stretch>
        </p:blipFill>
        <p:spPr>
          <a:xfrm>
            <a:off x="6095365" y="3443605"/>
            <a:ext cx="5259070" cy="88265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4459605"/>
            <a:ext cx="5335270" cy="962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charset="0"/>
                <a:cs typeface="Times New Roman" panose="02020603050405020304" charset="0"/>
              </a:rPr>
              <a:t>D. </a:t>
            </a:r>
            <a:r>
              <a:rPr lang="en-GB" sz="4000" dirty="0">
                <a:latin typeface="Times New Roman" panose="02020603050405020304" charset="0"/>
                <a:cs typeface="Times New Roman" panose="02020603050405020304" charset="0"/>
              </a:rPr>
              <a:t>Un monde </a:t>
            </a:r>
            <a:r>
              <a:rPr lang="en-GB" sz="4000" dirty="0" err="1">
                <a:latin typeface="Times New Roman" panose="02020603050405020304" charset="0"/>
                <a:cs typeface="Times New Roman" panose="02020603050405020304" charset="0"/>
              </a:rPr>
              <a:t>dynamique</a:t>
            </a:r>
            <a:endParaRPr lang="en-GB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2557145"/>
            <a:ext cx="4799965" cy="3319145"/>
          </a:xfrm>
        </p:spPr>
        <p:txBody>
          <a:bodyPr>
            <a:normAutofit fontScale="97500"/>
          </a:bodyPr>
          <a:lstStyle/>
          <a:p>
            <a:r>
              <a:rPr lang="fr-FR" dirty="0">
                <a:latin typeface="Times New Roman" panose="02020603050405020304" charset="0"/>
                <a:cs typeface="Times New Roman" panose="02020603050405020304" charset="0"/>
              </a:rPr>
              <a:t>Les Philippines</a:t>
            </a:r>
          </a:p>
          <a:p>
            <a:pPr marL="0" indent="0">
              <a:buNone/>
            </a:pPr>
            <a:endParaRPr lang="fr-FR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dirty="0">
                <a:latin typeface="Times New Roman" panose="02020603050405020304" charset="0"/>
                <a:cs typeface="Times New Roman" panose="02020603050405020304" charset="0"/>
              </a:rPr>
              <a:t>Les petits Etats de l’Océanie</a:t>
            </a:r>
          </a:p>
          <a:p>
            <a:pPr marL="0" indent="0">
              <a:buNone/>
            </a:pPr>
            <a:endParaRPr lang="fr-FR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dirty="0">
                <a:latin typeface="Times New Roman" panose="02020603050405020304" charset="0"/>
                <a:cs typeface="Times New Roman" panose="02020603050405020304" charset="0"/>
              </a:rPr>
              <a:t>Comment représenter Taiwan?</a:t>
            </a:r>
            <a:endParaRPr lang="fr-FR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5365" y="2494280"/>
            <a:ext cx="5172710" cy="121729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4730" y="3711575"/>
            <a:ext cx="5240655" cy="130302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094730" y="5014595"/>
            <a:ext cx="5240655" cy="11995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>
                <a:latin typeface="Times New Roman" panose="02020603050405020304" charset="0"/>
                <a:cs typeface="Times New Roman" panose="02020603050405020304" charset="0"/>
              </a:rPr>
              <a:t>Conclusion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zh-CN">
                <a:latin typeface="Times New Roman" panose="02020603050405020304" charset="0"/>
                <a:cs typeface="Times New Roman" panose="02020603050405020304" charset="0"/>
              </a:rPr>
              <a:t>Des représentations globalement négatives en lien avec la fierté d’être chinois</a:t>
            </a:r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Les représentations ne sont pas figées</a:t>
            </a: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L’importance du temps long des représentations</a:t>
            </a: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L’importance des enjeux et des relations sur un temps court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In</a:t>
            </a:r>
            <a:r>
              <a:rPr lang="fr-FR" altLang="en-US" dirty="0" err="1">
                <a:latin typeface="Times New Roman" panose="02020603050405020304" charset="0"/>
                <a:cs typeface="Times New Roman" panose="02020603050405020304" charset="0"/>
              </a:rPr>
              <a:t>troduction</a:t>
            </a:r>
            <a:endParaRPr lang="fr-FR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zh-CN" dirty="0"/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Les représentations en géographie et géopolitique, et leurs dimensions pour les acteurs</a:t>
            </a: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méthode et sources utilisées : manuel, journaux(Quotidien du Peuple, Global Times), réseaux sociaux(Weibo, Twitter)</a:t>
            </a: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La notion de voisinage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" y="394086"/>
            <a:ext cx="12170860" cy="60698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16039"/>
          </a:xfrm>
        </p:spPr>
        <p:txBody>
          <a:bodyPr>
            <a:normAutofit fontScale="90000"/>
          </a:bodyPr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I. </a:t>
            </a:r>
            <a:r>
              <a:rPr lang="fr-FR" altLang="zh-CN" sz="4900" dirty="0">
                <a:latin typeface="Times New Roman" panose="02020603050405020304" charset="0"/>
                <a:cs typeface="Times New Roman" panose="02020603050405020304" charset="0"/>
              </a:rPr>
              <a:t>La perception de soi et des autres, un panorama historique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zh-CN" sz="2800" dirty="0">
                <a:latin typeface="Times New Roman" panose="02020603050405020304" charset="0"/>
                <a:cs typeface="Times New Roman" panose="02020603050405020304" charset="0"/>
              </a:rPr>
              <a:t>A. L’opposition «Hua»(Chinois)-«Yi»(Barbare)</a:t>
            </a:r>
            <a:r>
              <a:rPr lang="en-US" altLang="fr-FR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altLang="fr-FR" sz="2800" dirty="0">
                <a:latin typeface="Times New Roman" panose="02020603050405020304" charset="0"/>
                <a:cs typeface="Times New Roman" panose="02020603050405020304" charset="0"/>
              </a:rPr>
              <a:t>dans la mémoire collective </a:t>
            </a:r>
          </a:p>
          <a:p>
            <a:pPr>
              <a:buFontTx/>
              <a:buChar char="-"/>
            </a:pPr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Une longue histoire de domination spatiale (politique, économique et culturelle)</a:t>
            </a:r>
          </a:p>
          <a:p>
            <a:pPr marL="0" indent="0">
              <a:buNone/>
            </a:pPr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Tx/>
              <a:buChar char="-"/>
            </a:pPr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 ‘barbare’, proche et lointain</a:t>
            </a:r>
          </a:p>
          <a:p>
            <a:pPr marL="0" indent="0">
              <a:buNone/>
            </a:pPr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4800598" cy="1248602"/>
          </a:xfrm>
        </p:spPr>
        <p:txBody>
          <a:bodyPr>
            <a:normAutofit/>
          </a:bodyPr>
          <a:lstStyle/>
          <a:p>
            <a:r>
              <a:rPr lang="fr-FR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</a:t>
            </a:r>
            <a:r>
              <a:rPr lang="fr-FR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Domination et influence sur son «étranger proche»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2650554" cy="3310128"/>
          </a:xfrm>
        </p:spPr>
        <p:txBody>
          <a:bodyPr/>
          <a:lstStyle/>
          <a:p>
            <a:endParaRPr lang="fr-FR" altLang="zh-CN" dirty="0"/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Les échanges et la vassalisation</a:t>
            </a: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 rapport aux nomades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A347F87-5EA9-4E63-8837-9AEF528B5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2955" y="418852"/>
            <a:ext cx="4800597" cy="6282523"/>
          </a:xfr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C. </a:t>
            </a:r>
            <a:r>
              <a:rPr lang="fr-FR" altLang="zh-CN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Un siècle de la domination occidentale</a:t>
            </a:r>
            <a:endParaRPr lang="zh-CN" alt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Affaiblissement de la Chine et domination progressive des pays occidentaux</a:t>
            </a: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Une modernisation difficile, une réforme impossible</a:t>
            </a: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Une mémoire collective marquée</a:t>
            </a:r>
          </a:p>
          <a:p>
            <a:endParaRPr lang="fr-FR" altLang="zh-CN" dirty="0"/>
          </a:p>
          <a:p>
            <a:endParaRPr lang="fr-FR" altLang="zh-CN" dirty="0"/>
          </a:p>
          <a:p>
            <a:endParaRPr lang="fr-FR" altLang="zh-CN" dirty="0"/>
          </a:p>
          <a:p>
            <a:endParaRPr lang="fr-FR" altLang="zh-CN" dirty="0"/>
          </a:p>
          <a:p>
            <a:pPr marL="0" indent="0">
              <a:buNone/>
            </a:pPr>
            <a:endParaRPr lang="fr-FR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II. Une «longue marche» pour retrouver sa place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6575" y="2556932"/>
            <a:ext cx="9530021" cy="33189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fr-FR" altLang="zh-CN" dirty="0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La « Longue marche », du fait au symbole, et au moyen d’action</a:t>
            </a:r>
          </a:p>
          <a:p>
            <a:pPr marL="0" indent="0">
              <a:buNone/>
            </a:pPr>
            <a:endParaRPr lang="fr-FR" altLang="zh-CN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fr-FR" altLang="zh-CN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« Retrouver sa place »</a:t>
            </a:r>
          </a:p>
          <a:p>
            <a:pPr>
              <a:buFont typeface="Arial" panose="020B0604020202020204" pitchFamily="34" charset="0"/>
              <a:buChar char="•"/>
            </a:pPr>
            <a:endParaRPr lang="fr-FR" altLang="zh-CN" sz="1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A. </a:t>
            </a:r>
            <a:r>
              <a:rPr lang="fr-FR" altLang="zh-CN" sz="4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Une volonté étatique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Cette volonté étatique est présente depuis la création de la RPC</a:t>
            </a: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Les journaux officiels façonnent des représentations officielles</a:t>
            </a: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Les manuels scolaires participent à la socialisation dès le plus jeune âge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 Les «leaders d’opinion publique», une influence réelle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5000" lnSpcReduction="20000"/>
          </a:bodyPr>
          <a:lstStyle/>
          <a:p>
            <a:endParaRPr lang="fr-FR" altLang="zh-CN" dirty="0"/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Les «leaders d’opinion», des acteurs de diffusion.</a:t>
            </a: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Les positionnements nationalistes sont majoritaires.</a:t>
            </a: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Des positionnements nuancés existent néanmoins.</a:t>
            </a:r>
          </a:p>
          <a:p>
            <a:endParaRPr lang="fr-FR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zh-CN" dirty="0">
                <a:latin typeface="Times New Roman" panose="02020603050405020304" charset="0"/>
                <a:cs typeface="Times New Roman" panose="02020603050405020304" charset="0"/>
              </a:rPr>
              <a:t>Les réseaux sociaux, un monde parfois violent.</a:t>
            </a:r>
          </a:p>
          <a:p>
            <a:endParaRPr lang="fr-FR" altLang="zh-CN" dirty="0"/>
          </a:p>
          <a:p>
            <a:endParaRPr lang="fr-FR" altLang="zh-CN" dirty="0"/>
          </a:p>
          <a:p>
            <a:endParaRPr lang="fr-FR" altLang="zh-CN" dirty="0"/>
          </a:p>
          <a:p>
            <a:endParaRPr lang="fr-FR" altLang="zh-CN" dirty="0"/>
          </a:p>
          <a:p>
            <a:endParaRPr lang="fr-FR" altLang="zh-CN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8751570" y="3656965"/>
            <a:ext cx="2607945" cy="1922145"/>
          </a:xfrm>
        </p:spPr>
        <p:txBody>
          <a:bodyPr>
            <a:normAutofit fontScale="75000" lnSpcReduction="20000"/>
          </a:bodyPr>
          <a:lstStyle/>
          <a:p>
            <a:r>
              <a:rPr lang="fr-FR" altLang="zh-CN" sz="2000">
                <a:latin typeface="Times New Roman" panose="02020603050405020304" charset="0"/>
                <a:cs typeface="Times New Roman" panose="02020603050405020304" charset="0"/>
              </a:rPr>
              <a:t>Guyanmuchan, une leader d’opinion sur les réseaux sociaux.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rcRect t="7306" b="21019"/>
          <a:stretch>
            <a:fillRect/>
          </a:stretch>
        </p:blipFill>
        <p:spPr>
          <a:xfrm>
            <a:off x="5939155" y="2559685"/>
            <a:ext cx="3103245" cy="35921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xNTRhZTA4Yjk1YTVjZTM1MjEyYmM3ODg4YjRhNW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490</Words>
  <Application>Microsoft Office PowerPoint</Application>
  <PresentationFormat>Grand écran</PresentationFormat>
  <Paragraphs>99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Organique</vt:lpstr>
      <vt:lpstr>Les représentations chinoises sur leur voisinage: histoire, variabilité, et enjeux de relations internationales</vt:lpstr>
      <vt:lpstr>Introduction</vt:lpstr>
      <vt:lpstr>Présentation PowerPoint</vt:lpstr>
      <vt:lpstr>I. La perception de soi et des autres, un panorama historique</vt:lpstr>
      <vt:lpstr>B. Domination et influence sur son «étranger proche»</vt:lpstr>
      <vt:lpstr>C. Un siècle de la domination occidentale</vt:lpstr>
      <vt:lpstr>II. Une «longue marche» pour retrouver sa place</vt:lpstr>
      <vt:lpstr>A. Une volonté étatique</vt:lpstr>
      <vt:lpstr>B.  Les «leaders d’opinion publique», une influence réelle</vt:lpstr>
      <vt:lpstr>C. Les perceptions globales actuelles et leurs causes</vt:lpstr>
      <vt:lpstr>III- Des représentations hiérarchisées et évolutives</vt:lpstr>
      <vt:lpstr>A. Éléments de discours sur des pays «proches»</vt:lpstr>
      <vt:lpstr>B. Discours sur les pays peu ou mal connus</vt:lpstr>
      <vt:lpstr>C. Les pays «lointains», vraiment?</vt:lpstr>
      <vt:lpstr>D. Un monde dynamique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Franck CHIGNIER RIBOULON</dc:creator>
  <cp:lastModifiedBy>Franck CHIGNIER RIBOULON</cp:lastModifiedBy>
  <cp:revision>239</cp:revision>
  <dcterms:created xsi:type="dcterms:W3CDTF">2019-06-19T02:08:00Z</dcterms:created>
  <dcterms:modified xsi:type="dcterms:W3CDTF">2024-11-02T16:02:31Z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81335029B8B04ECFAD850A5EAF297899_11</vt:lpwstr>
  </property>
</Properties>
</file>