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91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6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78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5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4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6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6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20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32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B894-CD55-4CF9-B108-6CB29B1CE22A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80CC800-F280-42BA-9014-7B2055367EB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C685C-64BC-4A9E-9A4B-211AB92D0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729474"/>
            <a:ext cx="8420519" cy="165576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The “Haut </a:t>
            </a:r>
            <a:r>
              <a:rPr lang="en-GB" sz="3200" dirty="0" err="1"/>
              <a:t>marais</a:t>
            </a:r>
            <a:r>
              <a:rPr lang="en-GB" sz="3200" dirty="0"/>
              <a:t> de Coeur” (Auvergne, France): preservation of the biodiversity of a salted marsh by a private/association partnership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D987D5-43DE-42D0-BC8C-41D96B2DD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2940189"/>
            <a:ext cx="8637072" cy="977621"/>
          </a:xfrm>
        </p:spPr>
        <p:txBody>
          <a:bodyPr>
            <a:noAutofit/>
          </a:bodyPr>
          <a:lstStyle/>
          <a:p>
            <a:r>
              <a:rPr lang="en-GB" sz="1600" dirty="0"/>
              <a:t>Franck Chignier-Riboulon, </a:t>
            </a:r>
            <a:r>
              <a:rPr lang="en-GB" sz="1600" dirty="0" err="1"/>
              <a:t>Territoires</a:t>
            </a:r>
            <a:r>
              <a:rPr lang="en-GB" sz="1600" dirty="0"/>
              <a:t>, Clermont-Auvergne University</a:t>
            </a:r>
          </a:p>
          <a:p>
            <a:endParaRPr lang="en-GB" sz="1600" dirty="0"/>
          </a:p>
          <a:p>
            <a:r>
              <a:rPr lang="en-GB" sz="1600" dirty="0"/>
              <a:t>Cairns, Conference, </a:t>
            </a:r>
            <a:r>
              <a:rPr lang="en-GB" sz="1600" dirty="0" err="1"/>
              <a:t>june</a:t>
            </a:r>
            <a:r>
              <a:rPr lang="en-GB" sz="1600"/>
              <a:t> 25</a:t>
            </a:r>
            <a:r>
              <a:rPr lang="en-GB" sz="1600" baseline="30000"/>
              <a:t>th</a:t>
            </a:r>
            <a:r>
              <a:rPr lang="en-GB" sz="1600"/>
              <a:t> 2024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170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A6C1D-ACDC-4083-851F-9B504A6E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partnership: chronological framework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D9567B-E02E-4E4F-B0BF-4F641D2A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7"/>
            <a:ext cx="4966440" cy="396789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2008, first interest in the salted marsh</a:t>
            </a:r>
          </a:p>
          <a:p>
            <a:r>
              <a:rPr lang="en-GB" dirty="0"/>
              <a:t>2010, first vegetation survey + initial protection</a:t>
            </a:r>
          </a:p>
          <a:p>
            <a:r>
              <a:rPr lang="en-GB" dirty="0"/>
              <a:t>2011, first agreement Michelin/CEN on 3.5 hectares</a:t>
            </a:r>
          </a:p>
          <a:p>
            <a:r>
              <a:rPr lang="en-GB" dirty="0"/>
              <a:t>2012, First perimeter for the preserved area</a:t>
            </a:r>
          </a:p>
          <a:p>
            <a:r>
              <a:rPr lang="en-GB" dirty="0"/>
              <a:t>2013,  first elements to change management: less water pumping</a:t>
            </a:r>
          </a:p>
          <a:p>
            <a:r>
              <a:rPr lang="en-GB" dirty="0"/>
              <a:t>2015, piezometers and hydrological analyse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9984464-A23D-4D31-96CC-4F550C9CC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0" y="2017342"/>
            <a:ext cx="5704542" cy="396142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2016,  bryophytes inventory work on the meadow</a:t>
            </a:r>
          </a:p>
          <a:p>
            <a:r>
              <a:rPr lang="en-GB" dirty="0"/>
              <a:t>2016-2018, genetic researches on maritime plants</a:t>
            </a:r>
          </a:p>
          <a:p>
            <a:r>
              <a:rPr lang="en-GB" dirty="0"/>
              <a:t>2018, new agreement</a:t>
            </a:r>
          </a:p>
          <a:p>
            <a:r>
              <a:rPr lang="en-GB" dirty="0"/>
              <a:t>2020, new agreement with Michelin/farmers</a:t>
            </a:r>
          </a:p>
          <a:p>
            <a:r>
              <a:rPr lang="en-GB" dirty="0"/>
              <a:t>2021, increasing in the preserved area (+ 2.2) + study of coleopters </a:t>
            </a:r>
          </a:p>
          <a:p>
            <a:r>
              <a:rPr lang="en-GB" dirty="0"/>
              <a:t>2022, implementation of “Oasis” plan : end of watering test tracks + works for welcoming biodiversity</a:t>
            </a:r>
          </a:p>
        </p:txBody>
      </p:sp>
    </p:spTree>
    <p:extLst>
      <p:ext uri="{BB962C8B-B14F-4D97-AF65-F5344CB8AC3E}">
        <p14:creationId xmlns:p14="http://schemas.microsoft.com/office/powerpoint/2010/main" val="98555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BE26D-31B6-498E-8AB7-FD4F97F6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and outlook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22A8C-ED03-408B-B79B-2F00EE1321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Achievements in 2024</a:t>
            </a:r>
          </a:p>
          <a:p>
            <a:pPr lvl="1"/>
            <a:r>
              <a:rPr lang="en-GB" dirty="0"/>
              <a:t>preserving water resources</a:t>
            </a:r>
          </a:p>
          <a:p>
            <a:pPr lvl="1"/>
            <a:r>
              <a:rPr lang="en-GB" dirty="0"/>
              <a:t>Sowing natural seeds</a:t>
            </a:r>
          </a:p>
          <a:p>
            <a:pPr lvl="1"/>
            <a:r>
              <a:rPr lang="en-GB" dirty="0"/>
              <a:t>New farmers, new contracts</a:t>
            </a:r>
          </a:p>
          <a:p>
            <a:pPr lvl="1"/>
            <a:r>
              <a:rPr lang="en-GB" dirty="0"/>
              <a:t>Extending protected area</a:t>
            </a:r>
          </a:p>
          <a:p>
            <a:pPr lvl="1"/>
            <a:r>
              <a:rPr lang="en-GB" dirty="0"/>
              <a:t>Funds for naturalist studies, in and out the site</a:t>
            </a:r>
          </a:p>
          <a:p>
            <a:pPr lvl="1"/>
            <a:r>
              <a:rPr lang="en-GB" dirty="0"/>
              <a:t>Funds local association, volunteers and panels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1B3C56-59EA-400B-BD1E-835A5DC806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Ladoux</a:t>
            </a:r>
            <a:r>
              <a:rPr lang="en-GB" dirty="0"/>
              <a:t> 2030”</a:t>
            </a:r>
          </a:p>
          <a:p>
            <a:pPr lvl="1"/>
            <a:r>
              <a:rPr lang="en-GB" dirty="0"/>
              <a:t>Expansion area for protecting biodiversity</a:t>
            </a:r>
          </a:p>
          <a:p>
            <a:pPr lvl="1"/>
            <a:r>
              <a:rPr lang="en-GB" dirty="0"/>
              <a:t>Very late mowing plan</a:t>
            </a:r>
          </a:p>
          <a:p>
            <a:pPr lvl="1"/>
            <a:r>
              <a:rPr lang="en-GB" dirty="0"/>
              <a:t>Protecting dry hillsides</a:t>
            </a:r>
          </a:p>
          <a:p>
            <a:pPr lvl="1"/>
            <a:r>
              <a:rPr lang="en-GB" dirty="0"/>
              <a:t>Restoration for an other marsh</a:t>
            </a:r>
          </a:p>
          <a:p>
            <a:pPr lvl="1"/>
            <a:r>
              <a:rPr lang="en-GB" dirty="0"/>
              <a:t>Renaturation of a brook</a:t>
            </a:r>
          </a:p>
          <a:p>
            <a:pPr lvl="1"/>
            <a:r>
              <a:rPr lang="en-GB" dirty="0"/>
              <a:t>Hedge planting</a:t>
            </a:r>
          </a:p>
        </p:txBody>
      </p:sp>
    </p:spTree>
    <p:extLst>
      <p:ext uri="{BB962C8B-B14F-4D97-AF65-F5344CB8AC3E}">
        <p14:creationId xmlns:p14="http://schemas.microsoft.com/office/powerpoint/2010/main" val="1499977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8317B-86ED-4EC6-9906-D6B44BA3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company's commitment and its impact </a:t>
            </a:r>
            <a:r>
              <a:rPr lang="en-US"/>
              <a:t>on itself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73A9AE-5B4C-45A6-A629-44A9EACA5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/>
              <a:t>Integrating the environmental issue into the company for changing behaviours</a:t>
            </a:r>
          </a:p>
          <a:p>
            <a:pPr>
              <a:lnSpc>
                <a:spcPct val="200000"/>
              </a:lnSpc>
            </a:pPr>
            <a:r>
              <a:rPr lang="en-GB" dirty="0"/>
              <a:t>Mobilizing employees</a:t>
            </a:r>
          </a:p>
          <a:p>
            <a:pPr>
              <a:lnSpc>
                <a:spcPct val="200000"/>
              </a:lnSpc>
            </a:pPr>
            <a:r>
              <a:rPr lang="en-GB" dirty="0"/>
              <a:t>Attracting new talents</a:t>
            </a:r>
          </a:p>
          <a:p>
            <a:pPr>
              <a:lnSpc>
                <a:spcPct val="200000"/>
              </a:lnSpc>
            </a:pPr>
            <a:r>
              <a:rPr lang="en-GB" dirty="0"/>
              <a:t>Being in the first wave of greener enterprises</a:t>
            </a:r>
          </a:p>
          <a:p>
            <a:pPr>
              <a:lnSpc>
                <a:spcPct val="200000"/>
              </a:lnSpc>
            </a:pPr>
            <a:r>
              <a:rPr lang="en-GB" dirty="0"/>
              <a:t>Reducing environmental impacts and producing cheaper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4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A2C03-420F-47D0-B642-C27690D4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32879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9219A9-B9E2-4215-AC57-3EA1B68C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late discovery</a:t>
            </a:r>
          </a:p>
          <a:p>
            <a:r>
              <a:rPr lang="en-GB" dirty="0"/>
              <a:t>A partnership</a:t>
            </a:r>
          </a:p>
          <a:p>
            <a:r>
              <a:rPr lang="en-GB" dirty="0"/>
              <a:t>A mutual interest</a:t>
            </a:r>
          </a:p>
          <a:p>
            <a:r>
              <a:rPr lang="en-GB" dirty="0"/>
              <a:t>From discovery to firm strategy</a:t>
            </a:r>
          </a:p>
          <a:p>
            <a:r>
              <a:rPr lang="en-GB" dirty="0"/>
              <a:t>A long term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77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BFACA-B577-4500-8BBB-B2B73DC0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171843"/>
            <a:ext cx="9605635" cy="913379"/>
          </a:xfrm>
        </p:spPr>
        <p:txBody>
          <a:bodyPr>
            <a:normAutofit fontScale="90000"/>
          </a:bodyPr>
          <a:lstStyle/>
          <a:p>
            <a:r>
              <a:rPr lang="en-GB" dirty="0"/>
              <a:t>Location of “massif central” and “</a:t>
            </a:r>
            <a:r>
              <a:rPr lang="en-GB" dirty="0" err="1"/>
              <a:t>limagne</a:t>
            </a:r>
            <a:r>
              <a:rPr lang="en-GB" dirty="0"/>
              <a:t>” plain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3009A36-3F07-4187-893A-76C48769A3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0863" y="984738"/>
            <a:ext cx="4000083" cy="4981236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C37BBF-35EE-4CA6-8FEE-3FF3A3523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8520" y="1967102"/>
            <a:ext cx="5274327" cy="3998872"/>
          </a:xfrm>
        </p:spPr>
        <p:txBody>
          <a:bodyPr/>
          <a:lstStyle/>
          <a:p>
            <a:r>
              <a:rPr lang="en-GB" dirty="0"/>
              <a:t>Location in the centre of France</a:t>
            </a:r>
          </a:p>
          <a:p>
            <a:r>
              <a:rPr lang="en-GB" dirty="0"/>
              <a:t>500 kms South of Paris</a:t>
            </a:r>
          </a:p>
          <a:p>
            <a:r>
              <a:rPr lang="en-GB" dirty="0"/>
              <a:t>“Massif central”, an expression invented in the mid-19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  <a:p>
            <a:r>
              <a:rPr lang="en-GB" dirty="0" err="1"/>
              <a:t>Limagne</a:t>
            </a:r>
            <a:r>
              <a:rPr lang="en-GB" dirty="0"/>
              <a:t> is a plain inside the massif</a:t>
            </a:r>
          </a:p>
          <a:p>
            <a:pPr lvl="1"/>
            <a:r>
              <a:rPr lang="en-GB" dirty="0"/>
              <a:t>Located North of Clermont-Ferrand, the main regional city</a:t>
            </a:r>
          </a:p>
        </p:txBody>
      </p:sp>
    </p:spTree>
    <p:extLst>
      <p:ext uri="{BB962C8B-B14F-4D97-AF65-F5344CB8AC3E}">
        <p14:creationId xmlns:p14="http://schemas.microsoft.com/office/powerpoint/2010/main" val="348787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E6BA6-4384-463A-9A8E-01E3A360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339222"/>
            <a:ext cx="9605635" cy="1059305"/>
          </a:xfrm>
        </p:spPr>
        <p:txBody>
          <a:bodyPr/>
          <a:lstStyle/>
          <a:p>
            <a:r>
              <a:rPr lang="en-GB" dirty="0"/>
              <a:t>The ‘</a:t>
            </a:r>
            <a:r>
              <a:rPr lang="en-GB" dirty="0" err="1"/>
              <a:t>limagne</a:t>
            </a:r>
            <a:r>
              <a:rPr lang="en-GB" dirty="0"/>
              <a:t> plain’, a collapse basin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62707E3-12ED-4007-9E7D-9D944D06E0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1927" y="859787"/>
            <a:ext cx="3491346" cy="5138427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0E3923-6C9F-4557-B0DF-DE1C393A2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7501" y="1939332"/>
            <a:ext cx="3375872" cy="3853686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Limagne</a:t>
            </a:r>
            <a:r>
              <a:rPr lang="en-GB" dirty="0"/>
              <a:t>, a collapse basin</a:t>
            </a:r>
          </a:p>
          <a:p>
            <a:r>
              <a:rPr lang="en-GB" dirty="0"/>
              <a:t>Three “plains” in one</a:t>
            </a:r>
          </a:p>
          <a:p>
            <a:r>
              <a:rPr lang="en-GB" dirty="0"/>
              <a:t>The wet </a:t>
            </a:r>
            <a:r>
              <a:rPr lang="en-GB" dirty="0" err="1"/>
              <a:t>Limagne</a:t>
            </a:r>
            <a:r>
              <a:rPr lang="en-GB" dirty="0"/>
              <a:t>, a current wealthy area for grains</a:t>
            </a:r>
          </a:p>
          <a:p>
            <a:r>
              <a:rPr lang="en-GB" dirty="0"/>
              <a:t>Historically a repulsive land, with marshes</a:t>
            </a:r>
          </a:p>
          <a:p>
            <a:pPr lvl="1"/>
            <a:r>
              <a:rPr lang="en-GB" dirty="0"/>
              <a:t>Sanitary risks</a:t>
            </a:r>
          </a:p>
          <a:p>
            <a:pPr lvl="1"/>
            <a:r>
              <a:rPr lang="en-GB" dirty="0"/>
              <a:t>drainage</a:t>
            </a:r>
          </a:p>
          <a:p>
            <a:pPr lvl="2"/>
            <a:r>
              <a:rPr lang="en-GB" dirty="0"/>
              <a:t>Cleaning up works</a:t>
            </a:r>
          </a:p>
          <a:p>
            <a:pPr lvl="2"/>
            <a:r>
              <a:rPr lang="en-GB" dirty="0"/>
              <a:t>Extending farmland</a:t>
            </a:r>
          </a:p>
        </p:txBody>
      </p:sp>
    </p:spTree>
    <p:extLst>
      <p:ext uri="{BB962C8B-B14F-4D97-AF65-F5344CB8AC3E}">
        <p14:creationId xmlns:p14="http://schemas.microsoft.com/office/powerpoint/2010/main" val="359452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1F4B4-140E-4433-A15C-2EF0F905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288" y="473293"/>
            <a:ext cx="9605635" cy="682267"/>
          </a:xfrm>
        </p:spPr>
        <p:txBody>
          <a:bodyPr/>
          <a:lstStyle/>
          <a:p>
            <a:r>
              <a:rPr lang="en-GB" dirty="0"/>
              <a:t>A long history of human conquest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0266BA-6C1E-4D78-A7C2-3B6005858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58484" y="640868"/>
            <a:ext cx="3323246" cy="3874207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Since Ancient period (</a:t>
            </a:r>
            <a:r>
              <a:rPr lang="en-GB" dirty="0" err="1"/>
              <a:t>Ballut</a:t>
            </a:r>
            <a:r>
              <a:rPr lang="en-GB" dirty="0"/>
              <a:t>, 2006, </a:t>
            </a:r>
            <a:r>
              <a:rPr lang="en-GB" dirty="0" err="1"/>
              <a:t>Trément</a:t>
            </a:r>
            <a:r>
              <a:rPr lang="en-GB" dirty="0"/>
              <a:t>, 2011)</a:t>
            </a:r>
          </a:p>
          <a:p>
            <a:r>
              <a:rPr lang="en-GB" dirty="0"/>
              <a:t>Still wetlands in the mid-20</a:t>
            </a:r>
            <a:r>
              <a:rPr lang="en-GB" baseline="30000" dirty="0"/>
              <a:t>th</a:t>
            </a:r>
            <a:r>
              <a:rPr lang="en-GB" dirty="0"/>
              <a:t> (</a:t>
            </a:r>
            <a:r>
              <a:rPr lang="en-GB" dirty="0" err="1"/>
              <a:t>Derruau</a:t>
            </a:r>
            <a:r>
              <a:rPr lang="en-GB" dirty="0"/>
              <a:t>, 1949, </a:t>
            </a:r>
            <a:r>
              <a:rPr lang="en-GB" dirty="0" err="1"/>
              <a:t>Gachon</a:t>
            </a:r>
            <a:r>
              <a:rPr lang="en-GB" dirty="0"/>
              <a:t>, 1963)</a:t>
            </a:r>
          </a:p>
          <a:p>
            <a:r>
              <a:rPr lang="en-GB" dirty="0"/>
              <a:t>Latest drainage plans in the 70’s</a:t>
            </a:r>
          </a:p>
          <a:p>
            <a:r>
              <a:rPr lang="en-GB" dirty="0"/>
              <a:t>Long collective works for reducing wetlands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221F42-5DE5-403D-8249-7E794551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0" y="3643676"/>
            <a:ext cx="2880633" cy="1373466"/>
          </a:xfrm>
          <a:prstGeom prst="rect">
            <a:avLst/>
          </a:prstGeom>
        </p:spPr>
      </p:pic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EF0A9094-CD0C-4186-ADBC-C03DB005BE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076" y="1339063"/>
            <a:ext cx="7611768" cy="2304613"/>
          </a:xfr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0BDE21F-84F0-400C-B210-FF740ED0FBC4}"/>
              </a:ext>
            </a:extLst>
          </p:cNvPr>
          <p:cNvSpPr txBox="1"/>
          <p:nvPr/>
        </p:nvSpPr>
        <p:spPr>
          <a:xfrm>
            <a:off x="2815980" y="1073316"/>
            <a:ext cx="103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1954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8F5C9B-1A86-4C53-870B-762B9D79F6A1}"/>
              </a:ext>
            </a:extLst>
          </p:cNvPr>
          <p:cNvSpPr txBox="1"/>
          <p:nvPr/>
        </p:nvSpPr>
        <p:spPr>
          <a:xfrm>
            <a:off x="2484965" y="3707235"/>
            <a:ext cx="115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Wet areas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024845-9FE6-45E3-ACAE-415708049A55}"/>
              </a:ext>
            </a:extLst>
          </p:cNvPr>
          <p:cNvSpPr txBox="1"/>
          <p:nvPr/>
        </p:nvSpPr>
        <p:spPr>
          <a:xfrm>
            <a:off x="2473143" y="4115803"/>
            <a:ext cx="156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Flooded areas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80CF6DF-2577-4A39-8240-A7576BD22DA5}"/>
              </a:ext>
            </a:extLst>
          </p:cNvPr>
          <p:cNvSpPr txBox="1"/>
          <p:nvPr/>
        </p:nvSpPr>
        <p:spPr>
          <a:xfrm>
            <a:off x="2532969" y="4548694"/>
            <a:ext cx="238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Drainages in progress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ABEA7C-B200-42B7-9E9B-BAA06801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33" y="3752876"/>
            <a:ext cx="4029551" cy="31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E1F92-4285-4CC6-AF8B-F9D14C28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of the last salted marshes in Auvergne: historical situation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F2F3E1-64A0-4836-929F-2B092A43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5076" y="1989706"/>
            <a:ext cx="4645152" cy="3441520"/>
          </a:xfrm>
        </p:spPr>
        <p:txBody>
          <a:bodyPr/>
          <a:lstStyle/>
          <a:p>
            <a:r>
              <a:rPr lang="en-GB" dirty="0"/>
              <a:t>Origins of the continental salted marshes</a:t>
            </a:r>
          </a:p>
          <a:p>
            <a:r>
              <a:rPr lang="en-GB" dirty="0"/>
              <a:t>A long representation of unnecessary or dangerous areas</a:t>
            </a:r>
          </a:p>
          <a:p>
            <a:r>
              <a:rPr lang="en-GB" dirty="0"/>
              <a:t>Two mains marshes, Coeur and Saint-</a:t>
            </a:r>
            <a:r>
              <a:rPr lang="en-GB" dirty="0" err="1"/>
              <a:t>Beauzire</a:t>
            </a:r>
            <a:endParaRPr lang="en-GB" dirty="0"/>
          </a:p>
          <a:p>
            <a:r>
              <a:rPr lang="en-GB" dirty="0"/>
              <a:t>The situation 2 or 3 centuries ago</a:t>
            </a:r>
          </a:p>
          <a:p>
            <a:r>
              <a:rPr lang="en-GB" dirty="0"/>
              <a:t>Only one marsh in medieval times</a:t>
            </a:r>
          </a:p>
          <a:p>
            <a:endParaRPr lang="en-GB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47B4877-3014-4B97-AF44-1F9042A93E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136" y="1758345"/>
            <a:ext cx="5874722" cy="3904241"/>
          </a:xfrm>
        </p:spPr>
      </p:pic>
    </p:spTree>
    <p:extLst>
      <p:ext uri="{BB962C8B-B14F-4D97-AF65-F5344CB8AC3E}">
        <p14:creationId xmlns:p14="http://schemas.microsoft.com/office/powerpoint/2010/main" val="481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7A381-4992-476C-BCAD-9D3A2B26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“haut Coeur”, a marsh included into Michelin research development zone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8E7022-9A21-4956-9370-D7BCCC039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825" y="1832788"/>
            <a:ext cx="4645152" cy="34415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Today, a smaller and fragile area</a:t>
            </a:r>
          </a:p>
          <a:p>
            <a:pPr lvl="1"/>
            <a:r>
              <a:rPr lang="en-GB" dirty="0"/>
              <a:t>Current behaviours’ people</a:t>
            </a:r>
          </a:p>
          <a:p>
            <a:pPr lvl="1"/>
            <a:r>
              <a:rPr lang="en-GB" dirty="0"/>
              <a:t>“Natura 2000”</a:t>
            </a:r>
          </a:p>
          <a:p>
            <a:r>
              <a:rPr lang="en-GB" dirty="0"/>
              <a:t>The </a:t>
            </a:r>
            <a:r>
              <a:rPr lang="en-GB" dirty="0" err="1"/>
              <a:t>Ladoux</a:t>
            </a:r>
            <a:r>
              <a:rPr lang="en-GB" dirty="0"/>
              <a:t> research centre</a:t>
            </a:r>
          </a:p>
          <a:p>
            <a:pPr lvl="1"/>
            <a:r>
              <a:rPr lang="en-GB" dirty="0"/>
              <a:t>Created in 1968</a:t>
            </a:r>
          </a:p>
          <a:p>
            <a:pPr lvl="1"/>
            <a:r>
              <a:rPr lang="en-GB" dirty="0"/>
              <a:t>430 hectares – 3 500 employees</a:t>
            </a:r>
          </a:p>
          <a:p>
            <a:r>
              <a:rPr lang="en-GB" dirty="0"/>
              <a:t>A long period of negative vision</a:t>
            </a:r>
          </a:p>
          <a:p>
            <a:pPr lvl="1"/>
            <a:r>
              <a:rPr lang="en-GB" dirty="0"/>
              <a:t>Unnecessary/useful</a:t>
            </a:r>
          </a:p>
          <a:p>
            <a:pPr lvl="1"/>
            <a:r>
              <a:rPr lang="en-GB" dirty="0"/>
              <a:t>Drainage/cleaning up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0A9F904-14E3-4D49-B861-197B690B4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7504" y="1864194"/>
            <a:ext cx="5205321" cy="3378707"/>
          </a:xfrm>
        </p:spPr>
      </p:pic>
    </p:spTree>
    <p:extLst>
      <p:ext uri="{BB962C8B-B14F-4D97-AF65-F5344CB8AC3E}">
        <p14:creationId xmlns:p14="http://schemas.microsoft.com/office/powerpoint/2010/main" val="218493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41138-FF4C-4D6D-98A7-07D2D409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partnership: a firm, an association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BAE6DD-B2AC-4580-8090-56FCD2141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1864194"/>
            <a:ext cx="4645152" cy="4188917"/>
          </a:xfrm>
        </p:spPr>
        <p:txBody>
          <a:bodyPr>
            <a:normAutofit/>
          </a:bodyPr>
          <a:lstStyle/>
          <a:p>
            <a:r>
              <a:rPr lang="en-GB" sz="2400" dirty="0"/>
              <a:t>Michelin</a:t>
            </a:r>
          </a:p>
          <a:p>
            <a:pPr lvl="1"/>
            <a:r>
              <a:rPr lang="en-GB" dirty="0"/>
              <a:t>A global company</a:t>
            </a:r>
          </a:p>
          <a:p>
            <a:pPr lvl="1"/>
            <a:r>
              <a:rPr lang="en-GB" dirty="0"/>
              <a:t>Clermont-Ferrand, historical place and head office</a:t>
            </a:r>
          </a:p>
          <a:p>
            <a:pPr lvl="1"/>
            <a:r>
              <a:rPr lang="en-GB" dirty="0"/>
              <a:t>A long time interest in society and employees</a:t>
            </a:r>
          </a:p>
          <a:p>
            <a:pPr lvl="2"/>
            <a:r>
              <a:rPr lang="en-GB" dirty="0"/>
              <a:t>Paternalism</a:t>
            </a:r>
          </a:p>
          <a:p>
            <a:pPr lvl="2"/>
            <a:r>
              <a:rPr lang="en-GB" dirty="0"/>
              <a:t>Well-being</a:t>
            </a:r>
          </a:p>
          <a:p>
            <a:pPr lvl="1"/>
            <a:r>
              <a:rPr lang="en-GB" dirty="0"/>
              <a:t>The new orientation for sustainability</a:t>
            </a:r>
          </a:p>
          <a:p>
            <a:pPr lvl="2"/>
            <a:r>
              <a:rPr lang="en-GB" dirty="0"/>
              <a:t>Member of enterprises associations</a:t>
            </a:r>
          </a:p>
          <a:p>
            <a:pPr lvl="2"/>
            <a:r>
              <a:rPr lang="en-GB" dirty="0"/>
              <a:t>partnerships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566410-E36D-4A84-B84E-BBFCE04FA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864194"/>
            <a:ext cx="4645152" cy="4188917"/>
          </a:xfrm>
        </p:spPr>
        <p:txBody>
          <a:bodyPr>
            <a:normAutofit/>
          </a:bodyPr>
          <a:lstStyle/>
          <a:p>
            <a:r>
              <a:rPr lang="en-GB" sz="2400" dirty="0"/>
              <a:t>CEN Auvergne</a:t>
            </a:r>
          </a:p>
          <a:p>
            <a:pPr lvl="1"/>
            <a:r>
              <a:rPr lang="en-GB" dirty="0"/>
              <a:t>Association, 43 employees</a:t>
            </a:r>
          </a:p>
          <a:p>
            <a:pPr lvl="1"/>
            <a:r>
              <a:rPr lang="en-GB" dirty="0"/>
              <a:t>Working for protecting areas</a:t>
            </a:r>
          </a:p>
          <a:p>
            <a:pPr lvl="1"/>
            <a:r>
              <a:rPr lang="en-GB" dirty="0"/>
              <a:t>A member of a network</a:t>
            </a:r>
          </a:p>
          <a:p>
            <a:pPr lvl="1"/>
            <a:r>
              <a:rPr lang="en-GB" dirty="0"/>
              <a:t>A specific association</a:t>
            </a:r>
          </a:p>
          <a:p>
            <a:pPr lvl="1"/>
            <a:r>
              <a:rPr lang="en-GB" dirty="0"/>
              <a:t>Public and private subsidies</a:t>
            </a:r>
          </a:p>
          <a:p>
            <a:pPr lvl="1"/>
            <a:r>
              <a:rPr lang="en-GB" dirty="0"/>
              <a:t>A tool for applying public policies: partnerships</a:t>
            </a:r>
          </a:p>
        </p:txBody>
      </p:sp>
    </p:spTree>
    <p:extLst>
      <p:ext uri="{BB962C8B-B14F-4D97-AF65-F5344CB8AC3E}">
        <p14:creationId xmlns:p14="http://schemas.microsoft.com/office/powerpoint/2010/main" val="67207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C7E9C-D3A6-48E8-84C8-C769787B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site of “</a:t>
            </a:r>
            <a:r>
              <a:rPr lang="en-GB" dirty="0" err="1"/>
              <a:t>ladoux</a:t>
            </a:r>
            <a:r>
              <a:rPr lang="en-GB" dirty="0"/>
              <a:t>”, a patchwork behind a R&amp;D place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03EB9E-E660-4193-B38D-F9BCE1AFD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263" y="1842684"/>
            <a:ext cx="4645152" cy="37908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Concentration of research and tertiary activities in Southern part</a:t>
            </a:r>
          </a:p>
          <a:p>
            <a:r>
              <a:rPr lang="en-GB" dirty="0"/>
              <a:t>The test tracks, almost included into natural areas</a:t>
            </a:r>
          </a:p>
          <a:p>
            <a:r>
              <a:rPr lang="en-GB" dirty="0"/>
              <a:t>Farming areas</a:t>
            </a:r>
          </a:p>
          <a:p>
            <a:r>
              <a:rPr lang="en-GB" dirty="0"/>
              <a:t>Behind research</a:t>
            </a:r>
          </a:p>
          <a:p>
            <a:pPr lvl="1"/>
            <a:r>
              <a:rPr lang="en-GB" dirty="0"/>
              <a:t>Relationships with farmers</a:t>
            </a:r>
          </a:p>
          <a:p>
            <a:pPr lvl="1"/>
            <a:r>
              <a:rPr lang="en-GB" dirty="0"/>
              <a:t>Natural areas</a:t>
            </a:r>
          </a:p>
          <a:p>
            <a:pPr lvl="1"/>
            <a:r>
              <a:rPr lang="en-GB" dirty="0"/>
              <a:t>A border against urban sprawl</a:t>
            </a:r>
          </a:p>
          <a:p>
            <a:pPr lvl="1"/>
            <a:endParaRPr lang="en-GB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7069BFB-FC05-4F47-AF08-F101619742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504" y="1668027"/>
            <a:ext cx="5921322" cy="3790836"/>
          </a:xfrm>
        </p:spPr>
      </p:pic>
    </p:spTree>
    <p:extLst>
      <p:ext uri="{BB962C8B-B14F-4D97-AF65-F5344CB8AC3E}">
        <p14:creationId xmlns:p14="http://schemas.microsoft.com/office/powerpoint/2010/main" val="245860299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813</TotalTime>
  <Words>632</Words>
  <Application>Microsoft Office PowerPoint</Application>
  <PresentationFormat>Grand écran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Galerie</vt:lpstr>
      <vt:lpstr>The “Haut marais de Coeur” (Auvergne, France): preservation of the biodiversity of a salted marsh by a private/association partnership</vt:lpstr>
      <vt:lpstr>introduction</vt:lpstr>
      <vt:lpstr>Location of “massif central” and “limagne” plain</vt:lpstr>
      <vt:lpstr>The ‘limagne plain’, a collapse basin</vt:lpstr>
      <vt:lpstr>A long history of human conquest</vt:lpstr>
      <vt:lpstr>One of the last salted marshes in Auvergne: historical situation</vt:lpstr>
      <vt:lpstr>“haut Coeur”, a marsh included into Michelin research development zone</vt:lpstr>
      <vt:lpstr>A partnership: a firm, an association</vt:lpstr>
      <vt:lpstr>The site of “ladoux”, a patchwork behind a R&amp;D place</vt:lpstr>
      <vt:lpstr>A partnership: chronological framework</vt:lpstr>
      <vt:lpstr>achievements and outlook</vt:lpstr>
      <vt:lpstr>the company's commitment and its impact on itself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“Haut marais de Coeur” (Auvergne, France): preservation of the biodiversity of a salted marsh by a private/association partnership</dc:title>
  <dc:creator>Franck CHIGNIER RIBOULON</dc:creator>
  <cp:lastModifiedBy>Franck CHIGNIER RIBOULON</cp:lastModifiedBy>
  <cp:revision>75</cp:revision>
  <dcterms:created xsi:type="dcterms:W3CDTF">2024-06-03T09:14:07Z</dcterms:created>
  <dcterms:modified xsi:type="dcterms:W3CDTF">2024-10-30T13:12:01Z</dcterms:modified>
</cp:coreProperties>
</file>