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7" r:id="rId3"/>
    <p:sldId id="288" r:id="rId4"/>
    <p:sldId id="289" r:id="rId5"/>
    <p:sldId id="293" r:id="rId6"/>
    <p:sldId id="292" r:id="rId7"/>
    <p:sldId id="290" r:id="rId8"/>
    <p:sldId id="291" r:id="rId9"/>
    <p:sldId id="294" r:id="rId10"/>
    <p:sldId id="295" r:id="rId11"/>
    <p:sldId id="296" r:id="rId12"/>
    <p:sldId id="299" r:id="rId13"/>
    <p:sldId id="297" r:id="rId14"/>
    <p:sldId id="298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B28E77A3-F9B4-4A9D-957C-39CD6FD19591}">
          <p14:sldIdLst>
            <p14:sldId id="257"/>
            <p14:sldId id="287"/>
            <p14:sldId id="288"/>
            <p14:sldId id="289"/>
            <p14:sldId id="293"/>
            <p14:sldId id="292"/>
            <p14:sldId id="290"/>
            <p14:sldId id="291"/>
            <p14:sldId id="294"/>
          </p14:sldIdLst>
        </p14:section>
        <p14:section name="Section sans titre" id="{8E9CFFA3-8936-4686-A4D9-B5455BA4EC4F}">
          <p14:sldIdLst>
            <p14:sldId id="295"/>
            <p14:sldId id="296"/>
            <p14:sldId id="299"/>
            <p14:sldId id="297"/>
            <p14:sldId id="29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1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0357E-FC30-427C-8F0A-4A1A2809DD5A}" type="datetimeFigureOut">
              <a:rPr lang="fr-FR" smtClean="0"/>
              <a:t>28/02/2023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260FF-0D25-4EF7-8A00-B59CA06415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7657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0357E-FC30-427C-8F0A-4A1A2809DD5A}" type="datetimeFigureOut">
              <a:rPr lang="fr-FR" smtClean="0"/>
              <a:t>28/02/2023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260FF-0D25-4EF7-8A00-B59CA06415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6085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0357E-FC30-427C-8F0A-4A1A2809DD5A}" type="datetimeFigureOut">
              <a:rPr lang="fr-FR" smtClean="0"/>
              <a:t>28/02/2023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260FF-0D25-4EF7-8A00-B59CA06415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0837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0357E-FC30-427C-8F0A-4A1A2809DD5A}" type="datetimeFigureOut">
              <a:rPr lang="fr-FR" smtClean="0"/>
              <a:t>28/02/2023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260FF-0D25-4EF7-8A00-B59CA06415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6234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0357E-FC30-427C-8F0A-4A1A2809DD5A}" type="datetimeFigureOut">
              <a:rPr lang="fr-FR" smtClean="0"/>
              <a:t>28/02/2023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260FF-0D25-4EF7-8A00-B59CA06415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0440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0357E-FC30-427C-8F0A-4A1A2809DD5A}" type="datetimeFigureOut">
              <a:rPr lang="fr-FR" smtClean="0"/>
              <a:t>28/02/2023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260FF-0D25-4EF7-8A00-B59CA06415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6632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0357E-FC30-427C-8F0A-4A1A2809DD5A}" type="datetimeFigureOut">
              <a:rPr lang="fr-FR" smtClean="0"/>
              <a:t>28/02/2023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260FF-0D25-4EF7-8A00-B59CA06415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4800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0357E-FC30-427C-8F0A-4A1A2809DD5A}" type="datetimeFigureOut">
              <a:rPr lang="fr-FR" smtClean="0"/>
              <a:t>28/02/2023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260FF-0D25-4EF7-8A00-B59CA06415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6937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0357E-FC30-427C-8F0A-4A1A2809DD5A}" type="datetimeFigureOut">
              <a:rPr lang="fr-FR" smtClean="0"/>
              <a:t>28/02/2023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260FF-0D25-4EF7-8A00-B59CA06415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4170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0357E-FC30-427C-8F0A-4A1A2809DD5A}" type="datetimeFigureOut">
              <a:rPr lang="fr-FR" smtClean="0"/>
              <a:t>28/02/2023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260FF-0D25-4EF7-8A00-B59CA06415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0152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0357E-FC30-427C-8F0A-4A1A2809DD5A}" type="datetimeFigureOut">
              <a:rPr lang="fr-FR" smtClean="0"/>
              <a:t>28/02/2023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260FF-0D25-4EF7-8A00-B59CA06415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0169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0357E-FC30-427C-8F0A-4A1A2809DD5A}" type="datetimeFigureOut">
              <a:rPr lang="fr-FR" smtClean="0"/>
              <a:t>28/02/2023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260FF-0D25-4EF7-8A00-B59CA06415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6648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geoconfluences.ens-lyon.fr/actualites/eclairage/grille-densite-zonage-aires-urbaines-definition-rural" TargetMode="External"/><Relationship Id="rId2" Type="http://schemas.openxmlformats.org/officeDocument/2006/relationships/hyperlink" Target="https://www.insee.fr/fr/information/257125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eoconfluences.ens-lyon.fr/informations-scientifiques/dossiers-regionaux/france-espaces-ruraux-periurbains/articles-scientifiques/definition-espace-rural-Franc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20976" y="962275"/>
            <a:ext cx="9144000" cy="1152657"/>
          </a:xfrm>
        </p:spPr>
        <p:txBody>
          <a:bodyPr>
            <a:normAutofit fontScale="90000"/>
          </a:bodyPr>
          <a:lstStyle/>
          <a:p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Suburban phenomenon beyond data : political and cultural representations in French geographical sphere</a:t>
            </a:r>
            <a:endParaRPr lang="en-US" sz="2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67949" y="2314568"/>
            <a:ext cx="9144000" cy="1655762"/>
          </a:xfrm>
        </p:spPr>
        <p:txBody>
          <a:bodyPr>
            <a:normAutofit/>
          </a:bodyPr>
          <a:lstStyle/>
          <a:p>
            <a:r>
              <a:rPr lang="fr-FR" dirty="0"/>
              <a:t>Franck </a:t>
            </a:r>
            <a:r>
              <a:rPr lang="fr-FR" dirty="0" err="1"/>
              <a:t>Chignier-Riboulon</a:t>
            </a:r>
            <a:endParaRPr lang="fr-FR" dirty="0"/>
          </a:p>
          <a:p>
            <a:r>
              <a:rPr lang="fr-FR" dirty="0"/>
              <a:t>Université Clermont Auvergne</a:t>
            </a:r>
          </a:p>
          <a:p>
            <a:r>
              <a:rPr lang="fr-FR" dirty="0"/>
              <a:t>UMR Territoires</a:t>
            </a:r>
          </a:p>
        </p:txBody>
      </p:sp>
      <p:pic>
        <p:nvPicPr>
          <p:cNvPr id="4" name="Obrázek 9">
            <a:extLst>
              <a:ext uri="{FF2B5EF4-FFF2-40B4-BE49-F238E27FC236}">
                <a16:creationId xmlns:a16="http://schemas.microsoft.com/office/drawing/2014/main" id="{CAA98BA7-53AB-43DE-84A8-D52A14453E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68" t="31746" r="24074" b="44739"/>
          <a:stretch/>
        </p:blipFill>
        <p:spPr bwMode="auto">
          <a:xfrm>
            <a:off x="666532" y="3835996"/>
            <a:ext cx="11052888" cy="28634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54422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5BA8F3-C129-40E0-A799-2C6AD14DF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6689"/>
            <a:ext cx="10515600" cy="839152"/>
          </a:xfrm>
        </p:spPr>
        <p:txBody>
          <a:bodyPr>
            <a:normAutofit fontScale="90000"/>
          </a:bodyPr>
          <a:lstStyle/>
          <a:p>
            <a:r>
              <a:rPr lang="en-US" dirty="0"/>
              <a:t>III. </a:t>
            </a:r>
            <a:r>
              <a:rPr lang="en-US" sz="3600" dirty="0"/>
              <a:t>Since 2010, from “the all urban” to renewal of rural: where is suburban/exurban?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7B594D-CB03-4303-8E08-163A76C456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4294" y="1005840"/>
            <a:ext cx="5395506" cy="517112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“”The death of rural areas” (GF Dumont, 2010)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C25A86FA-5DC9-4C0D-A821-35BC15AD12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42041" y="1854041"/>
            <a:ext cx="4724187" cy="173736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19FA86A-33C2-497F-8DBC-9E0867AC7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294" y="1775596"/>
            <a:ext cx="5917747" cy="601027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BF33F29-17EE-4808-87E1-0FF7D5ADDFAF}"/>
              </a:ext>
            </a:extLst>
          </p:cNvPr>
          <p:cNvSpPr txBox="1"/>
          <p:nvPr/>
        </p:nvSpPr>
        <p:spPr>
          <a:xfrm>
            <a:off x="6923314" y="3944983"/>
            <a:ext cx="46443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eriod"/>
            </a:pPr>
            <a:r>
              <a:rPr lang="en-US" dirty="0"/>
              <a:t>According to jobs providing by cities (central city and first suburb crown.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 10.000, 5.000 and 1.500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Commuting with at least 40% of active people</a:t>
            </a:r>
          </a:p>
          <a:p>
            <a:pPr marL="342900" indent="-342900">
              <a:buFont typeface="+mj-lt"/>
              <a:buAutoNum type="alphaLcPeriod"/>
            </a:pPr>
            <a:r>
              <a:rPr lang="en-US" dirty="0"/>
              <a:t>Areas without urban influence are colored in pale grey</a:t>
            </a:r>
          </a:p>
          <a:p>
            <a:pPr marL="342900" indent="-342900">
              <a:buFont typeface="+mj-lt"/>
              <a:buAutoNum type="alphaLcPeriod"/>
            </a:pPr>
            <a:r>
              <a:rPr lang="en-US" dirty="0"/>
              <a:t>An urban approach</a:t>
            </a:r>
          </a:p>
        </p:txBody>
      </p:sp>
    </p:spTree>
    <p:extLst>
      <p:ext uri="{BB962C8B-B14F-4D97-AF65-F5344CB8AC3E}">
        <p14:creationId xmlns:p14="http://schemas.microsoft.com/office/powerpoint/2010/main" val="671319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F0D9F3-92A1-4877-9BD3-3882B8A90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III.</a:t>
            </a:r>
            <a:r>
              <a:rPr lang="en-US" dirty="0"/>
              <a:t> </a:t>
            </a:r>
            <a:r>
              <a:rPr lang="en-US" sz="3200" dirty="0"/>
              <a:t>Since</a:t>
            </a:r>
            <a:r>
              <a:rPr lang="en-US" dirty="0"/>
              <a:t> </a:t>
            </a:r>
            <a:r>
              <a:rPr lang="en-US" sz="3200" dirty="0"/>
              <a:t>2010, from “the all urban” to renewal of rural: where is suburban/exurban?</a:t>
            </a:r>
            <a:endParaRPr lang="fr-FR" sz="32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D9746D-BB35-4B34-BF53-330254710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/>
              <a:t>European Union and the issue of density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Building a comparative statistic</a:t>
            </a:r>
          </a:p>
          <a:p>
            <a:pPr lvl="2"/>
            <a:r>
              <a:rPr lang="en-US" dirty="0"/>
              <a:t>Eurostat issue: building comparative data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The new dimension of “density”</a:t>
            </a:r>
          </a:p>
          <a:p>
            <a:pPr lvl="2"/>
            <a:r>
              <a:rPr lang="en-US" dirty="0"/>
              <a:t>Several levels of density, from weak to high densities</a:t>
            </a:r>
          </a:p>
          <a:p>
            <a:pPr lvl="2"/>
            <a:r>
              <a:rPr lang="en-US" dirty="0"/>
              <a:t>A complex hierarchy of density</a:t>
            </a:r>
          </a:p>
          <a:p>
            <a:pPr lvl="2"/>
            <a:r>
              <a:rPr lang="en-US" dirty="0"/>
              <a:t>With urban units of at least 50,000 inhabitants</a:t>
            </a:r>
          </a:p>
          <a:p>
            <a:pPr lvl="2"/>
            <a:r>
              <a:rPr lang="en-US" dirty="0"/>
              <a:t>Integration of suburbs within urban units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Consequences (</a:t>
            </a:r>
            <a:r>
              <a:rPr lang="en-US" dirty="0" err="1"/>
              <a:t>Bouba</a:t>
            </a:r>
            <a:r>
              <a:rPr lang="en-US" dirty="0"/>
              <a:t>-Olga 2021)</a:t>
            </a:r>
          </a:p>
          <a:p>
            <a:pPr lvl="2"/>
            <a:r>
              <a:rPr lang="en-US" dirty="0"/>
              <a:t>Rural is come back, included into “low” and “very low” densities</a:t>
            </a:r>
          </a:p>
          <a:p>
            <a:pPr lvl="2"/>
            <a:r>
              <a:rPr lang="en-US" dirty="0"/>
              <a:t>Most part of suburbs are included into rural areas (map next slide)</a:t>
            </a:r>
          </a:p>
          <a:p>
            <a:pPr lvl="2"/>
            <a:r>
              <a:rPr lang="en-US" dirty="0"/>
              <a:t>Other are part of urban crown with higher densities</a:t>
            </a:r>
          </a:p>
        </p:txBody>
      </p:sp>
    </p:spTree>
    <p:extLst>
      <p:ext uri="{BB962C8B-B14F-4D97-AF65-F5344CB8AC3E}">
        <p14:creationId xmlns:p14="http://schemas.microsoft.com/office/powerpoint/2010/main" val="3753146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257E1EF-54B8-45BB-82CF-A4B1533CE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879" y="1136469"/>
            <a:ext cx="8214627" cy="478885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61899A1-7FD7-4F3C-B7ED-B7EE25998F3E}"/>
              </a:ext>
            </a:extLst>
          </p:cNvPr>
          <p:cNvSpPr txBox="1"/>
          <p:nvPr/>
        </p:nvSpPr>
        <p:spPr>
          <a:xfrm>
            <a:off x="9353006" y="2560320"/>
            <a:ext cx="19855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Suburban and exurban areas</a:t>
            </a:r>
          </a:p>
        </p:txBody>
      </p:sp>
    </p:spTree>
    <p:extLst>
      <p:ext uri="{BB962C8B-B14F-4D97-AF65-F5344CB8AC3E}">
        <p14:creationId xmlns:p14="http://schemas.microsoft.com/office/powerpoint/2010/main" val="3275145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E91B93-355B-42BF-9F73-EBF0D2B19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FBE80C-6EF9-4013-9EFE-4C3D771D5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2292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Statistical approach is not the only one to definite suburban evolution</a:t>
            </a:r>
          </a:p>
          <a:p>
            <a:r>
              <a:rPr lang="en-US" dirty="0"/>
              <a:t>Otherwise, geographers often refer to data, today and yesterday, to understand and classify areas.</a:t>
            </a:r>
          </a:p>
          <a:p>
            <a:r>
              <a:rPr lang="en-US" dirty="0"/>
              <a:t>Of course, data building is not objective, representations are important into this construction</a:t>
            </a:r>
          </a:p>
          <a:p>
            <a:r>
              <a:rPr lang="en-US" dirty="0"/>
              <a:t>Finally, geographers are and were shared to suburban/exurban evolution</a:t>
            </a:r>
          </a:p>
          <a:p>
            <a:r>
              <a:rPr lang="en-US" dirty="0"/>
              <a:t>But beyond data and fear for the definition of rural, other approaches exist, more social, and geographical, than statistical</a:t>
            </a:r>
          </a:p>
          <a:p>
            <a:r>
              <a:rPr lang="en-US" dirty="0"/>
              <a:t>In France, statistically, until now, </a:t>
            </a:r>
            <a:r>
              <a:rPr lang="en-US" dirty="0" err="1"/>
              <a:t>périurbain</a:t>
            </a:r>
            <a:r>
              <a:rPr lang="en-US" dirty="0"/>
              <a:t> is always an in-between</a:t>
            </a:r>
          </a:p>
        </p:txBody>
      </p:sp>
    </p:spTree>
    <p:extLst>
      <p:ext uri="{BB962C8B-B14F-4D97-AF65-F5344CB8AC3E}">
        <p14:creationId xmlns:p14="http://schemas.microsoft.com/office/powerpoint/2010/main" val="934702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44A0A-521F-4C61-AFF2-E2D7F6CE5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4406"/>
          </a:xfrm>
        </p:spPr>
        <p:txBody>
          <a:bodyPr/>
          <a:lstStyle/>
          <a:p>
            <a:r>
              <a:rPr lang="en-US" dirty="0"/>
              <a:t>Main References: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E0BF288-CAC4-41BA-B6C6-F0790BBCF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9532"/>
            <a:ext cx="10515600" cy="5343342"/>
          </a:xfrm>
        </p:spPr>
        <p:txBody>
          <a:bodyPr>
            <a:normAutofit fontScale="62500" lnSpcReduction="20000"/>
          </a:bodyPr>
          <a:lstStyle/>
          <a:p>
            <a:endParaRPr lang="en-US" dirty="0"/>
          </a:p>
          <a:p>
            <a:r>
              <a:rPr lang="en-US" dirty="0" err="1"/>
              <a:t>Aliaga</a:t>
            </a:r>
            <a:r>
              <a:rPr lang="en-US" dirty="0"/>
              <a:t> Christel, Le </a:t>
            </a:r>
            <a:r>
              <a:rPr lang="en-US" dirty="0" err="1"/>
              <a:t>zonage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aires</a:t>
            </a:r>
            <a:r>
              <a:rPr lang="en-US" dirty="0"/>
              <a:t> </a:t>
            </a:r>
            <a:r>
              <a:rPr lang="en-US" dirty="0" err="1"/>
              <a:t>urbaines</a:t>
            </a:r>
            <a:r>
              <a:rPr lang="en-US" dirty="0"/>
              <a:t>, </a:t>
            </a:r>
            <a:r>
              <a:rPr lang="en-US" dirty="0" err="1"/>
              <a:t>réflexions</a:t>
            </a:r>
            <a:r>
              <a:rPr lang="en-US" dirty="0"/>
              <a:t> et </a:t>
            </a:r>
            <a:r>
              <a:rPr lang="en-US" dirty="0" err="1"/>
              <a:t>avancées</a:t>
            </a:r>
            <a:r>
              <a:rPr lang="en-US" dirty="0"/>
              <a:t> </a:t>
            </a:r>
            <a:r>
              <a:rPr lang="en-US" dirty="0" err="1"/>
              <a:t>statistiques</a:t>
            </a:r>
            <a:r>
              <a:rPr lang="en-US" dirty="0"/>
              <a:t> [The “urban areas” zoning, data progress and </a:t>
            </a:r>
            <a:r>
              <a:rPr lang="en-US" dirty="0" err="1"/>
              <a:t>analyzese</a:t>
            </a:r>
            <a:r>
              <a:rPr lang="en-US" dirty="0"/>
              <a:t>], </a:t>
            </a:r>
            <a:r>
              <a:rPr lang="en-US" i="1" dirty="0"/>
              <a:t>INSEE </a:t>
            </a:r>
            <a:r>
              <a:rPr lang="en-US" i="1" dirty="0" err="1"/>
              <a:t>Méthodes</a:t>
            </a:r>
            <a:r>
              <a:rPr lang="en-US" dirty="0"/>
              <a:t>, n° 109, mars 2015, p. 11-40. </a:t>
            </a:r>
            <a:r>
              <a:rPr lang="en-US" dirty="0">
                <a:hlinkClick r:id="rId2"/>
              </a:rPr>
              <a:t>https://www.insee.fr/fr/information/2571258</a:t>
            </a:r>
            <a:r>
              <a:rPr lang="en-US" dirty="0"/>
              <a:t>, viewed February 4</a:t>
            </a:r>
            <a:r>
              <a:rPr lang="en-US" baseline="30000" dirty="0"/>
              <a:t>th</a:t>
            </a:r>
            <a:r>
              <a:rPr lang="en-US" dirty="0"/>
              <a:t>, 2023.</a:t>
            </a:r>
          </a:p>
          <a:p>
            <a:r>
              <a:rPr lang="en-US" dirty="0" err="1"/>
              <a:t>Bouba</a:t>
            </a:r>
            <a:r>
              <a:rPr lang="en-US" dirty="0"/>
              <a:t>-Olga Olivier, </a:t>
            </a:r>
            <a:r>
              <a:rPr lang="en-US" dirty="0" err="1"/>
              <a:t>Qu’est-ce</a:t>
            </a:r>
            <a:r>
              <a:rPr lang="en-US" dirty="0"/>
              <a:t> que le “rural”? </a:t>
            </a:r>
            <a:r>
              <a:rPr lang="en-US" dirty="0" err="1"/>
              <a:t>Analyse</a:t>
            </a:r>
            <a:r>
              <a:rPr lang="en-US" dirty="0"/>
              <a:t> des </a:t>
            </a:r>
            <a:r>
              <a:rPr lang="en-US" dirty="0" err="1"/>
              <a:t>zonages</a:t>
            </a:r>
            <a:r>
              <a:rPr lang="en-US" dirty="0"/>
              <a:t> de </a:t>
            </a:r>
            <a:r>
              <a:rPr lang="en-US" dirty="0" err="1"/>
              <a:t>l’INSEE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vigueur</a:t>
            </a:r>
            <a:r>
              <a:rPr lang="en-US" dirty="0"/>
              <a:t> </a:t>
            </a:r>
            <a:r>
              <a:rPr lang="en-US" dirty="0" err="1"/>
              <a:t>depuis</a:t>
            </a:r>
            <a:r>
              <a:rPr lang="en-US" dirty="0"/>
              <a:t> 2020 [ What is “rural” </a:t>
            </a:r>
            <a:r>
              <a:rPr lang="en-US" dirty="0" err="1"/>
              <a:t>Analyzis</a:t>
            </a:r>
            <a:r>
              <a:rPr lang="en-US" dirty="0"/>
              <a:t> of INSEE zoning since 2020], </a:t>
            </a:r>
            <a:r>
              <a:rPr lang="en-US" i="1" dirty="0" err="1"/>
              <a:t>Géoconfluences</a:t>
            </a:r>
            <a:r>
              <a:rPr lang="en-US" dirty="0"/>
              <a:t>, 2021, </a:t>
            </a:r>
            <a:r>
              <a:rPr lang="en-US" dirty="0">
                <a:hlinkClick r:id="rId3"/>
              </a:rPr>
              <a:t>https://geoconfluences.ens-lyon.fr/actualites/eclairage/grille-densite-zonage-aires-urbaines-definition-rural</a:t>
            </a:r>
            <a:r>
              <a:rPr lang="en-US" dirty="0"/>
              <a:t>, viewed January 15</a:t>
            </a:r>
            <a:r>
              <a:rPr lang="en-US" baseline="30000" dirty="0"/>
              <a:t>th</a:t>
            </a:r>
            <a:r>
              <a:rPr lang="en-US" dirty="0"/>
              <a:t>, 2023.</a:t>
            </a:r>
          </a:p>
          <a:p>
            <a:r>
              <a:rPr lang="en-US" dirty="0" err="1"/>
              <a:t>Brétagnolle</a:t>
            </a:r>
            <a:r>
              <a:rPr lang="en-US" dirty="0"/>
              <a:t> Anne, La naissance du </a:t>
            </a:r>
            <a:r>
              <a:rPr lang="en-US" dirty="0" err="1"/>
              <a:t>périurbain</a:t>
            </a:r>
            <a:r>
              <a:rPr lang="en-US" dirty="0"/>
              <a:t> </a:t>
            </a:r>
            <a:r>
              <a:rPr lang="en-US" dirty="0" err="1"/>
              <a:t>comme</a:t>
            </a:r>
            <a:r>
              <a:rPr lang="en-US" dirty="0"/>
              <a:t> </a:t>
            </a:r>
            <a:r>
              <a:rPr lang="en-US" dirty="0" err="1"/>
              <a:t>catégorie</a:t>
            </a:r>
            <a:r>
              <a:rPr lang="en-US" dirty="0"/>
              <a:t> </a:t>
            </a:r>
            <a:r>
              <a:rPr lang="en-US" dirty="0" err="1"/>
              <a:t>statistique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France. </a:t>
            </a:r>
            <a:r>
              <a:rPr lang="en-US" dirty="0" err="1"/>
              <a:t>une</a:t>
            </a:r>
            <a:r>
              <a:rPr lang="en-US" dirty="0"/>
              <a:t> perspective </a:t>
            </a:r>
            <a:r>
              <a:rPr lang="en-US" dirty="0" err="1"/>
              <a:t>internationale</a:t>
            </a:r>
            <a:r>
              <a:rPr lang="en-US" dirty="0"/>
              <a:t> [The birth of suburban as a new type of statistic. An international viewpoint], </a:t>
            </a:r>
            <a:r>
              <a:rPr lang="en-US" i="1" dirty="0" err="1"/>
              <a:t>L’Espace</a:t>
            </a:r>
            <a:r>
              <a:rPr lang="en-US" i="1" dirty="0"/>
              <a:t> </a:t>
            </a:r>
            <a:r>
              <a:rPr lang="en-US" i="1" dirty="0" err="1"/>
              <a:t>géographique</a:t>
            </a:r>
            <a:r>
              <a:rPr lang="en-US" dirty="0"/>
              <a:t>, 44, 2015-1, p. 18-37.</a:t>
            </a:r>
          </a:p>
          <a:p>
            <a:r>
              <a:rPr lang="en-US" dirty="0"/>
              <a:t>D’Alessandro Cristina, Levy David, </a:t>
            </a:r>
            <a:r>
              <a:rPr lang="en-US" dirty="0" err="1"/>
              <a:t>Régnier</a:t>
            </a:r>
            <a:r>
              <a:rPr lang="en-US" dirty="0"/>
              <a:t> David, Une nouvelle </a:t>
            </a:r>
            <a:r>
              <a:rPr lang="en-US" dirty="0" err="1"/>
              <a:t>définition</a:t>
            </a:r>
            <a:r>
              <a:rPr lang="en-US" dirty="0"/>
              <a:t> du rural pour </a:t>
            </a:r>
            <a:r>
              <a:rPr lang="en-US" dirty="0" err="1"/>
              <a:t>mieux</a:t>
            </a:r>
            <a:r>
              <a:rPr lang="en-US" dirty="0"/>
              <a:t> </a:t>
            </a:r>
            <a:r>
              <a:rPr lang="en-US" dirty="0" err="1"/>
              <a:t>rendre</a:t>
            </a:r>
            <a:r>
              <a:rPr lang="en-US" dirty="0"/>
              <a:t> </a:t>
            </a:r>
            <a:r>
              <a:rPr lang="en-US" dirty="0" err="1"/>
              <a:t>compte</a:t>
            </a:r>
            <a:r>
              <a:rPr lang="en-US" dirty="0"/>
              <a:t> des </a:t>
            </a:r>
            <a:r>
              <a:rPr lang="en-US" dirty="0" err="1"/>
              <a:t>réalités</a:t>
            </a:r>
            <a:r>
              <a:rPr lang="en-US" dirty="0"/>
              <a:t> des </a:t>
            </a:r>
            <a:r>
              <a:rPr lang="en-US" dirty="0" err="1"/>
              <a:t>territoires</a:t>
            </a:r>
            <a:r>
              <a:rPr lang="en-US" dirty="0"/>
              <a:t> et de </a:t>
            </a:r>
            <a:r>
              <a:rPr lang="en-US" dirty="0" err="1"/>
              <a:t>leurs</a:t>
            </a:r>
            <a:r>
              <a:rPr lang="en-US" dirty="0"/>
              <a:t> transformations [A new definition of rural to better understand territories and their transformations], </a:t>
            </a:r>
            <a:r>
              <a:rPr lang="en-US" i="1" dirty="0"/>
              <a:t>INSEE </a:t>
            </a:r>
            <a:r>
              <a:rPr lang="en-US" i="1" dirty="0" err="1"/>
              <a:t>Références</a:t>
            </a:r>
            <a:r>
              <a:rPr lang="en-US" dirty="0"/>
              <a:t>, 2021, p. 61-71.</a:t>
            </a:r>
          </a:p>
          <a:p>
            <a:r>
              <a:rPr lang="en-US" dirty="0"/>
              <a:t>Dumont Gérard-François, Un </a:t>
            </a:r>
            <a:r>
              <a:rPr lang="en-US" dirty="0" err="1"/>
              <a:t>meurtre</a:t>
            </a:r>
            <a:r>
              <a:rPr lang="en-US" dirty="0"/>
              <a:t> </a:t>
            </a:r>
            <a:r>
              <a:rPr lang="en-US" dirty="0" err="1"/>
              <a:t>géographique</a:t>
            </a:r>
            <a:r>
              <a:rPr lang="en-US" dirty="0"/>
              <a:t>: la France </a:t>
            </a:r>
            <a:r>
              <a:rPr lang="en-US" dirty="0" err="1"/>
              <a:t>rurale</a:t>
            </a:r>
            <a:r>
              <a:rPr lang="en-US" dirty="0"/>
              <a:t> [A geographical murder: The rural France], </a:t>
            </a:r>
            <a:r>
              <a:rPr lang="en-US" i="1" dirty="0"/>
              <a:t>Population et </a:t>
            </a:r>
            <a:r>
              <a:rPr lang="en-US" i="1" dirty="0" err="1"/>
              <a:t>Avenir</a:t>
            </a:r>
            <a:r>
              <a:rPr lang="en-US" dirty="0"/>
              <a:t>, 707, 2010-2, p.1-3.</a:t>
            </a:r>
          </a:p>
          <a:p>
            <a:r>
              <a:rPr lang="en-US" dirty="0" err="1"/>
              <a:t>Pistre</a:t>
            </a:r>
            <a:r>
              <a:rPr lang="en-US" dirty="0"/>
              <a:t> Pierre, Richard Frédéric, </a:t>
            </a:r>
            <a:r>
              <a:rPr lang="en-US" dirty="0" err="1"/>
              <a:t>Seulement</a:t>
            </a:r>
            <a:r>
              <a:rPr lang="en-US" dirty="0"/>
              <a:t> 5 </a:t>
            </a:r>
            <a:r>
              <a:rPr lang="en-US" dirty="0" err="1"/>
              <a:t>ou</a:t>
            </a:r>
            <a:r>
              <a:rPr lang="en-US" dirty="0"/>
              <a:t>  15% de </a:t>
            </a:r>
            <a:r>
              <a:rPr lang="en-US" dirty="0" err="1"/>
              <a:t>ruraux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France? Les </a:t>
            </a:r>
            <a:r>
              <a:rPr lang="en-US" dirty="0" err="1"/>
              <a:t>malentendus</a:t>
            </a:r>
            <a:r>
              <a:rPr lang="en-US" dirty="0"/>
              <a:t> du </a:t>
            </a:r>
            <a:r>
              <a:rPr lang="en-US" dirty="0" err="1"/>
              <a:t>zonage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aires</a:t>
            </a:r>
            <a:r>
              <a:rPr lang="en-US" dirty="0"/>
              <a:t> </a:t>
            </a:r>
            <a:r>
              <a:rPr lang="en-US" dirty="0" err="1"/>
              <a:t>urbaines</a:t>
            </a:r>
            <a:r>
              <a:rPr lang="en-US" dirty="0"/>
              <a:t> [Only 5 or 15%  rural inhabitants in France? The misunderstandings of “urban areas” zoning], </a:t>
            </a:r>
            <a:r>
              <a:rPr lang="en-US" i="1" dirty="0" err="1"/>
              <a:t>Géoconfluences</a:t>
            </a:r>
            <a:r>
              <a:rPr lang="en-US" dirty="0"/>
              <a:t>, viewed January 13th, 2023. </a:t>
            </a:r>
            <a:r>
              <a:rPr lang="en-US" dirty="0">
                <a:hlinkClick r:id="rId4"/>
              </a:rPr>
              <a:t>https://geoconfluences.ens-lyon.fr/informations-scientifiques/dossiers-regionaux/france-espaces-ruraux-periurbains/articles-scientifiques/definition-espace-rural-France</a:t>
            </a:r>
            <a:r>
              <a:rPr lang="en-US" dirty="0"/>
              <a:t>, viewed on February 14</a:t>
            </a:r>
            <a:r>
              <a:rPr lang="en-US" baseline="30000" dirty="0"/>
              <a:t>th</a:t>
            </a:r>
            <a:r>
              <a:rPr lang="en-US" dirty="0"/>
              <a:t>, 2023.</a:t>
            </a:r>
          </a:p>
          <a:p>
            <a:r>
              <a:rPr lang="en-US" dirty="0" err="1"/>
              <a:t>Stébé</a:t>
            </a:r>
            <a:r>
              <a:rPr lang="en-US" dirty="0"/>
              <a:t> Jean-Marc, L’INSEE et </a:t>
            </a:r>
            <a:r>
              <a:rPr lang="en-US" dirty="0" err="1"/>
              <a:t>ses</a:t>
            </a:r>
            <a:r>
              <a:rPr lang="en-US" dirty="0"/>
              <a:t> </a:t>
            </a:r>
            <a:r>
              <a:rPr lang="en-US" dirty="0" err="1"/>
              <a:t>zonages</a:t>
            </a:r>
            <a:r>
              <a:rPr lang="en-US" dirty="0"/>
              <a:t>: au-</a:t>
            </a:r>
            <a:r>
              <a:rPr lang="en-US" dirty="0" err="1"/>
              <a:t>delà</a:t>
            </a:r>
            <a:r>
              <a:rPr lang="en-US" dirty="0"/>
              <a:t> de </a:t>
            </a:r>
            <a:r>
              <a:rPr lang="en-US" dirty="0" err="1"/>
              <a:t>l’opposition</a:t>
            </a:r>
            <a:r>
              <a:rPr lang="en-US" dirty="0"/>
              <a:t> </a:t>
            </a:r>
            <a:r>
              <a:rPr lang="en-US" dirty="0" err="1"/>
              <a:t>urbain</a:t>
            </a:r>
            <a:r>
              <a:rPr lang="en-US" dirty="0"/>
              <a:t>-rural [The INSEE and its zonings: beyond urban-rural opposition], </a:t>
            </a:r>
            <a:r>
              <a:rPr lang="en-US" i="1" dirty="0" err="1"/>
              <a:t>Constructif</a:t>
            </a:r>
            <a:r>
              <a:rPr lang="en-US" dirty="0"/>
              <a:t>, 60, 2021-3, p. 22-26. DOI 10.3917/const.060.0022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872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9A1DC4-75A3-4C32-A503-31278136F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5846"/>
          </a:xfrm>
        </p:spPr>
        <p:txBody>
          <a:bodyPr>
            <a:normAutofit/>
          </a:bodyPr>
          <a:lstStyle/>
          <a:p>
            <a:r>
              <a:rPr lang="en-US" sz="2800" dirty="0"/>
              <a:t>Introduction: data, a social construction of experts, with effects on definitions… of French suburbs for instance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E5E783-D33B-4456-8F23-58847557E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6913"/>
            <a:ext cx="10515600" cy="527739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Data seems to be very rational and concrete in relation to mathematic models or analysis. Based on</a:t>
            </a:r>
          </a:p>
          <a:p>
            <a:pPr lvl="1"/>
            <a:r>
              <a:rPr lang="en-US" dirty="0"/>
              <a:t>Administrative perimeters (new or old)</a:t>
            </a:r>
          </a:p>
          <a:p>
            <a:pPr lvl="1"/>
            <a:r>
              <a:rPr lang="en-US" dirty="0"/>
              <a:t>Number of inhabitants</a:t>
            </a:r>
          </a:p>
          <a:p>
            <a:pPr lvl="1"/>
            <a:r>
              <a:rPr lang="en-US" dirty="0"/>
              <a:t>Density</a:t>
            </a:r>
          </a:p>
          <a:p>
            <a:pPr lvl="1"/>
            <a:r>
              <a:rPr lang="en-US" dirty="0"/>
              <a:t>Continuity of urban building, or not</a:t>
            </a:r>
          </a:p>
          <a:p>
            <a:r>
              <a:rPr lang="en-US" dirty="0"/>
              <a:t>But data is a social construction over concrete aspects</a:t>
            </a:r>
          </a:p>
          <a:p>
            <a:pPr lvl="1"/>
            <a:r>
              <a:rPr lang="en-US" dirty="0"/>
              <a:t>Depends on short historical periods (or geographical moments)</a:t>
            </a:r>
          </a:p>
          <a:p>
            <a:pPr lvl="1"/>
            <a:r>
              <a:rPr lang="en-US" dirty="0"/>
              <a:t>Depends on areas and scales</a:t>
            </a:r>
          </a:p>
          <a:p>
            <a:pPr lvl="1"/>
            <a:r>
              <a:rPr lang="en-US" dirty="0"/>
              <a:t>Human experts are shared between concrete evolutions and their own representations, and life contexts</a:t>
            </a:r>
          </a:p>
          <a:p>
            <a:pPr lvl="1"/>
            <a:r>
              <a:rPr lang="en-US" dirty="0"/>
              <a:t>Representations are individual, but also collective</a:t>
            </a:r>
          </a:p>
          <a:p>
            <a:pPr lvl="1"/>
            <a:r>
              <a:rPr lang="en-US" dirty="0"/>
              <a:t>And sometimes linked to types of occupations (geographers, architects, planners)</a:t>
            </a:r>
          </a:p>
          <a:p>
            <a:pPr lvl="1"/>
            <a:r>
              <a:rPr lang="en-US" dirty="0"/>
              <a:t>And relations between themselves (included State’s technicians).</a:t>
            </a:r>
          </a:p>
          <a:p>
            <a:r>
              <a:rPr lang="en-US" dirty="0"/>
              <a:t>Finally, definitions and data are quietly normalized in a specific moment and space,</a:t>
            </a:r>
          </a:p>
          <a:p>
            <a:r>
              <a:rPr lang="en-US" dirty="0"/>
              <a:t>With spatial, social and political consequences of choices.</a:t>
            </a:r>
          </a:p>
          <a:p>
            <a:r>
              <a:rPr lang="en-US" dirty="0"/>
              <a:t>And suburban/exurban issues definitions and approaches depend of these choices</a:t>
            </a:r>
          </a:p>
          <a:p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198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3A7167-7AEE-4CBF-90B8-98BF553E5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999"/>
            <a:ext cx="10515600" cy="915035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sz="3100" dirty="0"/>
              <a:t>Introduction: data, a social construction of experts, with effects on definitions… of French suburbs for instance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FF44EE-EFBE-4BED-93D1-BA411E53D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2228"/>
            <a:ext cx="10515600" cy="499064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Representations, normalizations and data have concrete consequences.</a:t>
            </a:r>
          </a:p>
          <a:p>
            <a:r>
              <a:rPr lang="en-US" dirty="0"/>
              <a:t>Beyond particular vision, these elements participate in common look to spaces and landscapes, and to their construction and future</a:t>
            </a:r>
          </a:p>
          <a:p>
            <a:r>
              <a:rPr lang="en-US" dirty="0"/>
              <a:t>Concretely, data and their definitions have psycho-social effects on:</a:t>
            </a:r>
          </a:p>
          <a:p>
            <a:pPr lvl="1"/>
            <a:r>
              <a:rPr lang="en-US" dirty="0"/>
              <a:t>Learning, in school, from primary level to academic one. So a lot of elements are learned as evidences</a:t>
            </a:r>
          </a:p>
          <a:p>
            <a:pPr lvl="1"/>
            <a:r>
              <a:rPr lang="en-US" dirty="0"/>
              <a:t>official reports are based on (Senate…), with same consequences, particularly for demographical data</a:t>
            </a:r>
          </a:p>
          <a:p>
            <a:pPr lvl="1"/>
            <a:r>
              <a:rPr lang="en-US" dirty="0"/>
              <a:t>the same for different types of local authorities, as municipalities, towns, counties… with consequences on local or national policies</a:t>
            </a:r>
          </a:p>
          <a:p>
            <a:r>
              <a:rPr lang="en-US" dirty="0"/>
              <a:t>Therefore, normalization is evidence for actors or stakeholders</a:t>
            </a:r>
          </a:p>
          <a:p>
            <a:r>
              <a:rPr lang="en-US" dirty="0"/>
              <a:t>But there is no evidence in fact, even if Internet “forgets” past</a:t>
            </a:r>
          </a:p>
          <a:p>
            <a:pPr lvl="1"/>
            <a:r>
              <a:rPr lang="en-US" dirty="0"/>
              <a:t>even for institutions like INSEE (</a:t>
            </a:r>
            <a:r>
              <a:rPr lang="en-US" dirty="0" err="1"/>
              <a:t>Institut</a:t>
            </a:r>
            <a:r>
              <a:rPr lang="en-US" dirty="0"/>
              <a:t> National de </a:t>
            </a:r>
            <a:r>
              <a:rPr lang="en-US" dirty="0" err="1"/>
              <a:t>Statistiques</a:t>
            </a:r>
            <a:r>
              <a:rPr lang="en-US" dirty="0"/>
              <a:t> et </a:t>
            </a:r>
            <a:r>
              <a:rPr lang="en-US" dirty="0" err="1"/>
              <a:t>d’Etudes</a:t>
            </a:r>
            <a:r>
              <a:rPr lang="en-US" dirty="0"/>
              <a:t> </a:t>
            </a:r>
            <a:r>
              <a:rPr lang="en-US" dirty="0" err="1"/>
              <a:t>Economiques</a:t>
            </a:r>
            <a:r>
              <a:rPr lang="en-US" dirty="0"/>
              <a:t>), the French bureau for statistics.</a:t>
            </a:r>
          </a:p>
          <a:p>
            <a:r>
              <a:rPr lang="en-US" dirty="0"/>
              <a:t>And geographers participate in construction and definitions</a:t>
            </a:r>
          </a:p>
          <a:p>
            <a:r>
              <a:rPr lang="en-US" dirty="0"/>
              <a:t>And had a long ambiguous look to suburbanization: forgotten, embarrassing, accounting with rural or urban areas…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966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6E5295-98ED-4BF6-A9A1-CE2F3061D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57250" indent="-857250">
              <a:buFont typeface="+mj-lt"/>
              <a:buAutoNum type="romanUcPeriod"/>
            </a:pPr>
            <a:r>
              <a:rPr lang="en-US" dirty="0"/>
              <a:t>Between analyze, participation and worry (1950s-1980s)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7AB9609-5D01-4821-A958-67CD6CB3F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62112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Looking urbanization and suburbanization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Mainly Paris at the beginning (</a:t>
            </a:r>
            <a:r>
              <a:rPr lang="en-US" dirty="0" err="1"/>
              <a:t>Brétagnolle</a:t>
            </a:r>
            <a:r>
              <a:rPr lang="en-US" dirty="0"/>
              <a:t>, 2015)</a:t>
            </a:r>
          </a:p>
          <a:p>
            <a:pPr lvl="2"/>
            <a:r>
              <a:rPr lang="en-US" dirty="0"/>
              <a:t>Chabot 1946</a:t>
            </a:r>
          </a:p>
          <a:p>
            <a:pPr lvl="2"/>
            <a:r>
              <a:rPr lang="en-US" dirty="0" err="1"/>
              <a:t>Chombart</a:t>
            </a:r>
            <a:r>
              <a:rPr lang="en-US" dirty="0"/>
              <a:t> de </a:t>
            </a:r>
            <a:r>
              <a:rPr lang="en-US" dirty="0" err="1"/>
              <a:t>Lauwe</a:t>
            </a:r>
            <a:endParaRPr lang="en-US" dirty="0"/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American and British influences</a:t>
            </a:r>
          </a:p>
          <a:p>
            <a:pPr lvl="2"/>
            <a:r>
              <a:rPr lang="en-US" dirty="0"/>
              <a:t>Because phenomenon starts before, overall in the USA (in the 20s)</a:t>
            </a:r>
          </a:p>
          <a:p>
            <a:pPr lvl="2"/>
            <a:r>
              <a:rPr lang="en-US" dirty="0"/>
              <a:t>First analyses and statistical definitions in the US</a:t>
            </a:r>
          </a:p>
          <a:p>
            <a:pPr lvl="2"/>
            <a:r>
              <a:rPr lang="en-US" dirty="0"/>
              <a:t>Long term work of Peter Hall in the UK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First definitions in France</a:t>
            </a:r>
          </a:p>
          <a:p>
            <a:pPr lvl="2"/>
            <a:r>
              <a:rPr lang="en-US" dirty="0"/>
              <a:t>Creation of the INSEE in 1946, national board for census and data</a:t>
            </a:r>
          </a:p>
          <a:p>
            <a:pPr lvl="2"/>
            <a:r>
              <a:rPr lang="en-US" dirty="0"/>
              <a:t>This board keeps the traditional definition of urban municipality, created in 1846 (</a:t>
            </a:r>
            <a:r>
              <a:rPr lang="en-US" dirty="0" err="1"/>
              <a:t>municip</a:t>
            </a:r>
            <a:r>
              <a:rPr lang="en-US" dirty="0"/>
              <a:t>. Accounting at least 2,000 inhabitants living in the main place where is the town hall)</a:t>
            </a:r>
          </a:p>
          <a:p>
            <a:pPr lvl="2"/>
            <a:r>
              <a:rPr lang="en-US" dirty="0"/>
              <a:t>And in fact, rural municipalities are all municipalities which are not urban</a:t>
            </a:r>
          </a:p>
          <a:p>
            <a:pPr marL="971550" lvl="1" indent="-514350">
              <a:buFont typeface="+mj-lt"/>
              <a:buAutoNum type="alphaL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113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A954CB-6042-4C7E-9C22-24F56D787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Between analyze, participation and worry (1950s-1980s)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1F9433-1351-4DB9-A0DB-D8BDAA8D5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229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2. Adapting to a new situation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In France, car civilization really started in the 60s, even if urban expansion began sooner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New definitions</a:t>
            </a:r>
          </a:p>
          <a:p>
            <a:pPr lvl="2"/>
            <a:r>
              <a:rPr lang="en-US" dirty="0"/>
              <a:t>Urban agglomeration, 1954</a:t>
            </a:r>
          </a:p>
          <a:p>
            <a:pPr lvl="2"/>
            <a:r>
              <a:rPr lang="en-US" dirty="0"/>
              <a:t>ZPIU (Zone de </a:t>
            </a:r>
            <a:r>
              <a:rPr lang="en-US" dirty="0" err="1"/>
              <a:t>Peuplement</a:t>
            </a:r>
            <a:r>
              <a:rPr lang="en-US" dirty="0"/>
              <a:t> </a:t>
            </a:r>
            <a:r>
              <a:rPr lang="en-US" dirty="0" err="1"/>
              <a:t>Industriel</a:t>
            </a:r>
            <a:r>
              <a:rPr lang="en-US" dirty="0"/>
              <a:t> et </a:t>
            </a:r>
            <a:r>
              <a:rPr lang="en-US" dirty="0" err="1"/>
              <a:t>Urbain</a:t>
            </a:r>
            <a:r>
              <a:rPr lang="en-US" dirty="0"/>
              <a:t>), 1962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New words (</a:t>
            </a:r>
            <a:r>
              <a:rPr lang="en-US" dirty="0" err="1"/>
              <a:t>rurban</a:t>
            </a:r>
            <a:r>
              <a:rPr lang="en-US" dirty="0"/>
              <a:t>, </a:t>
            </a:r>
            <a:r>
              <a:rPr lang="en-US" dirty="0" err="1"/>
              <a:t>rurbanization</a:t>
            </a:r>
            <a:r>
              <a:rPr lang="en-US" dirty="0"/>
              <a:t>, for instance)</a:t>
            </a:r>
          </a:p>
          <a:p>
            <a:pPr lvl="2"/>
            <a:r>
              <a:rPr lang="fr-FR" dirty="0"/>
              <a:t>Mitage, one or </a:t>
            </a:r>
            <a:r>
              <a:rPr lang="en-US" dirty="0"/>
              <a:t>few houses built in a rural areas, like the work of clothes moth, and more and more</a:t>
            </a:r>
          </a:p>
          <a:p>
            <a:pPr lvl="2"/>
            <a:r>
              <a:rPr lang="en-US" dirty="0" err="1"/>
              <a:t>Rurbain</a:t>
            </a:r>
            <a:r>
              <a:rPr lang="en-US" dirty="0"/>
              <a:t>, as suburban or exurban in the 1970s and by the beginning of 1980s</a:t>
            </a:r>
          </a:p>
          <a:p>
            <a:pPr lvl="2"/>
            <a:r>
              <a:rPr lang="en-US" dirty="0" err="1"/>
              <a:t>Périurbain</a:t>
            </a:r>
            <a:r>
              <a:rPr lang="en-US" dirty="0"/>
              <a:t>, the same definition than </a:t>
            </a:r>
            <a:r>
              <a:rPr lang="en-US" dirty="0" err="1"/>
              <a:t>rurbain</a:t>
            </a:r>
            <a:r>
              <a:rPr lang="en-US" dirty="0"/>
              <a:t>. In French, </a:t>
            </a:r>
            <a:r>
              <a:rPr lang="en-US" dirty="0" err="1"/>
              <a:t>périurbain</a:t>
            </a:r>
            <a:r>
              <a:rPr lang="en-US" dirty="0"/>
              <a:t> has a wider definition than in American English, including suburbs and exurbs, even if definition of </a:t>
            </a:r>
            <a:r>
              <a:rPr lang="en-US" dirty="0" err="1"/>
              <a:t>périurbain</a:t>
            </a:r>
            <a:r>
              <a:rPr lang="en-US" dirty="0"/>
              <a:t> may be foggy, because French geographers do not agree with each other </a:t>
            </a:r>
            <a:endParaRPr lang="fr-FR" dirty="0"/>
          </a:p>
          <a:p>
            <a:pPr marL="914400" lvl="1" indent="-457200">
              <a:buFont typeface="+mj-lt"/>
              <a:buAutoNum type="alphaLcPeriod"/>
            </a:pPr>
            <a:r>
              <a:rPr lang="fr-FR" dirty="0"/>
              <a:t>An </a:t>
            </a:r>
            <a:r>
              <a:rPr lang="en-US" dirty="0"/>
              <a:t>ambiguous approach</a:t>
            </a:r>
          </a:p>
          <a:p>
            <a:pPr marL="914400" lvl="1" indent="-457200">
              <a:buFont typeface="+mj-lt"/>
              <a:buAutoNum type="alphaLcPeriod"/>
            </a:pP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AEA5C07-3AD3-460F-A083-2053DD978BF5}"/>
              </a:ext>
            </a:extLst>
          </p:cNvPr>
          <p:cNvSpPr txBox="1"/>
          <p:nvPr/>
        </p:nvSpPr>
        <p:spPr>
          <a:xfrm>
            <a:off x="8321041" y="2660784"/>
            <a:ext cx="2823754" cy="147732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latin typeface="Abadi" panose="020B0604020104020204" pitchFamily="34" charset="0"/>
              </a:rPr>
              <a:t>In the US, suburbs, houses with urban continuity</a:t>
            </a:r>
          </a:p>
          <a:p>
            <a:r>
              <a:rPr lang="en-US" dirty="0">
                <a:latin typeface="Abadi" panose="020B0604020104020204" pitchFamily="34" charset="0"/>
              </a:rPr>
              <a:t>Exurbs, no urban continuity, in villages, often far away</a:t>
            </a:r>
          </a:p>
        </p:txBody>
      </p:sp>
    </p:spTree>
    <p:extLst>
      <p:ext uri="{BB962C8B-B14F-4D97-AF65-F5344CB8AC3E}">
        <p14:creationId xmlns:p14="http://schemas.microsoft.com/office/powerpoint/2010/main" val="3681998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4744E4-533B-4E7E-9692-D35DE5AA4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Between analyze, participation and worry (1950-1980)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6C8364-CFE5-490D-9191-2785B42E3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3. Geographers’ representations in a changing world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Understanding the current urban movement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Holding back a vanishing world, like preserving a binary approach, urban and rural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But diversity in French geographers</a:t>
            </a:r>
          </a:p>
          <a:p>
            <a:pPr lvl="2"/>
            <a:r>
              <a:rPr lang="en-US" dirty="0"/>
              <a:t>Some participating in public planning</a:t>
            </a:r>
          </a:p>
          <a:p>
            <a:pPr lvl="2"/>
            <a:r>
              <a:rPr lang="en-US" dirty="0"/>
              <a:t>Some have a proximity with urbanists and architects, and statisticians</a:t>
            </a:r>
          </a:p>
          <a:p>
            <a:pPr lvl="2"/>
            <a:r>
              <a:rPr lang="en-US" dirty="0" err="1"/>
              <a:t>Ruralists</a:t>
            </a:r>
            <a:endParaRPr lang="en-US" dirty="0"/>
          </a:p>
          <a:p>
            <a:pPr lvl="2"/>
            <a:r>
              <a:rPr lang="en-US" dirty="0"/>
              <a:t>Marxist geographers</a:t>
            </a:r>
          </a:p>
          <a:p>
            <a:pPr lvl="3"/>
            <a:r>
              <a:rPr lang="en-US" dirty="0"/>
              <a:t>A group less politicized than others (sociologists)</a:t>
            </a:r>
          </a:p>
          <a:p>
            <a:pPr marL="0" indent="0">
              <a:buNone/>
            </a:pPr>
            <a:r>
              <a:rPr lang="en-US" dirty="0"/>
              <a:t>Suburbanization, a disturbing topic for academic geographers</a:t>
            </a:r>
          </a:p>
          <a:p>
            <a:pPr marL="914400" lvl="2" indent="0">
              <a:buNone/>
            </a:pPr>
            <a:endParaRPr lang="en-US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6164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C6105F-DDD9-4DF2-ACB3-B43CD3FC7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0349"/>
          </a:xfrm>
        </p:spPr>
        <p:txBody>
          <a:bodyPr>
            <a:normAutofit fontScale="90000"/>
          </a:bodyPr>
          <a:lstStyle/>
          <a:p>
            <a:r>
              <a:rPr lang="en-US" dirty="0"/>
              <a:t>II. 1990s-2000s, containment of suburban pression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423AF4-3B5A-49E9-AAEF-E54FD4757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9053"/>
            <a:ext cx="10515600" cy="4666615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Sprawl and confusion in the landscape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800" dirty="0"/>
              <a:t>Suburban explosion in the 80’s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800" dirty="0"/>
              <a:t>French sentence “</a:t>
            </a:r>
            <a:r>
              <a:rPr lang="en-US" sz="2800" dirty="0" err="1"/>
              <a:t>étalement</a:t>
            </a:r>
            <a:r>
              <a:rPr lang="en-US" sz="2800" dirty="0"/>
              <a:t> </a:t>
            </a:r>
            <a:r>
              <a:rPr lang="en-US" sz="2800" dirty="0" err="1"/>
              <a:t>urbain</a:t>
            </a:r>
            <a:r>
              <a:rPr lang="en-US" sz="2800" dirty="0"/>
              <a:t>” has the same sense than urban sprawl</a:t>
            </a:r>
          </a:p>
          <a:p>
            <a:pPr lvl="2"/>
            <a:r>
              <a:rPr lang="en-US" sz="2400" dirty="0"/>
              <a:t>Everywhere</a:t>
            </a:r>
          </a:p>
          <a:p>
            <a:pPr lvl="2"/>
            <a:r>
              <a:rPr lang="en-US" sz="2400" dirty="0"/>
              <a:t>Without stopping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800" dirty="0"/>
              <a:t>Representations: a more and more negative movement</a:t>
            </a:r>
          </a:p>
          <a:p>
            <a:pPr lvl="2"/>
            <a:r>
              <a:rPr lang="en-US" sz="2400" dirty="0"/>
              <a:t>The no-city, la “non-</a:t>
            </a:r>
            <a:r>
              <a:rPr lang="en-US" sz="2400" dirty="0" err="1"/>
              <a:t>ville</a:t>
            </a:r>
            <a:r>
              <a:rPr lang="en-US" sz="2400" dirty="0"/>
              <a:t>”, without past and future, same urbanism without respect of specific heritage of each town and city</a:t>
            </a:r>
          </a:p>
          <a:p>
            <a:pPr lvl="2"/>
            <a:r>
              <a:rPr lang="en-US" sz="2400" dirty="0"/>
              <a:t>(suburban)“vomit”, like disease, sprawling on heritages</a:t>
            </a:r>
          </a:p>
          <a:p>
            <a:pPr lvl="2"/>
            <a:r>
              <a:rPr lang="en-US" sz="2400" dirty="0"/>
              <a:t>(suburban) leprosy like contagious disease, with landscape disfigurements and deformities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107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56ABC3-C906-47E9-BA35-A8A5673E3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4041"/>
          </a:xfrm>
        </p:spPr>
        <p:txBody>
          <a:bodyPr>
            <a:normAutofit fontScale="90000"/>
          </a:bodyPr>
          <a:lstStyle/>
          <a:p>
            <a:r>
              <a:rPr lang="fr-FR" dirty="0"/>
              <a:t>II. </a:t>
            </a:r>
            <a:r>
              <a:rPr lang="en-US" dirty="0"/>
              <a:t>1990s-2000s, containment of suburban pression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18CFEE-AAE1-4042-A451-7B1383A65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760" y="1789611"/>
            <a:ext cx="10515600" cy="46111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/>
              <a:t>2. </a:t>
            </a:r>
            <a:r>
              <a:rPr lang="en-US" dirty="0"/>
              <a:t>Preserving rurality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The fear of a rural disappearance</a:t>
            </a:r>
          </a:p>
          <a:p>
            <a:pPr lvl="2"/>
            <a:r>
              <a:rPr lang="en-US" dirty="0"/>
              <a:t>Urban everywhere</a:t>
            </a:r>
          </a:p>
          <a:p>
            <a:pPr lvl="2"/>
            <a:r>
              <a:rPr lang="en-US" dirty="0"/>
              <a:t>The rural at its service (suburbanization, waste storage, recreative amenities…)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A rural less and less agricultural</a:t>
            </a:r>
          </a:p>
          <a:p>
            <a:pPr lvl="2"/>
            <a:r>
              <a:rPr lang="en-US" dirty="0"/>
              <a:t>Less lands</a:t>
            </a:r>
          </a:p>
          <a:p>
            <a:pPr lvl="2"/>
            <a:r>
              <a:rPr lang="en-US" dirty="0"/>
              <a:t>Increasing of land prices for farmers</a:t>
            </a:r>
          </a:p>
          <a:p>
            <a:pPr lvl="2"/>
            <a:r>
              <a:rPr lang="en-US" dirty="0"/>
              <a:t>Competition with land for housing, providing a better price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A lobbying to maintain a statistical and geographical presence </a:t>
            </a:r>
          </a:p>
          <a:p>
            <a:pPr lvl="2"/>
            <a:r>
              <a:rPr lang="en-US" dirty="0"/>
              <a:t>The heritage of a rural France</a:t>
            </a:r>
          </a:p>
          <a:p>
            <a:pPr lvl="2"/>
            <a:r>
              <a:rPr lang="en-US" dirty="0"/>
              <a:t>A combination with small towns</a:t>
            </a:r>
          </a:p>
          <a:p>
            <a:pPr lvl="3"/>
            <a:r>
              <a:rPr lang="en-US" dirty="0"/>
              <a:t>Animating rural areas </a:t>
            </a:r>
          </a:p>
          <a:p>
            <a:pPr lvl="2"/>
            <a:r>
              <a:rPr lang="en-US" dirty="0"/>
              <a:t>Maintaining a balance: influence of politicians and geographers on data definitions in the 90’s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901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CF6167A-5D2C-4BA9-A447-49F4D8EAB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856" y="613954"/>
            <a:ext cx="8386355" cy="505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274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7333</TotalTime>
  <Words>1588</Words>
  <Application>Microsoft Office PowerPoint</Application>
  <PresentationFormat>Grand écran</PresentationFormat>
  <Paragraphs>131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Abadi</vt:lpstr>
      <vt:lpstr>Arial</vt:lpstr>
      <vt:lpstr>Calibri</vt:lpstr>
      <vt:lpstr>Calibri Light</vt:lpstr>
      <vt:lpstr>Thème Office</vt:lpstr>
      <vt:lpstr>    Suburban phenomenon beyond data : political and cultural representations in French geographical sphere</vt:lpstr>
      <vt:lpstr>Introduction: data, a social construction of experts, with effects on definitions… of French suburbs for instance </vt:lpstr>
      <vt:lpstr> Introduction: data, a social construction of experts, with effects on definitions… of French suburbs for instance</vt:lpstr>
      <vt:lpstr>Between analyze, participation and worry (1950s-1980s)</vt:lpstr>
      <vt:lpstr>I. Between analyze, participation and worry (1950s-1980s)</vt:lpstr>
      <vt:lpstr>I. Between analyze, participation and worry (1950-1980)</vt:lpstr>
      <vt:lpstr>II. 1990s-2000s, containment of suburban pression</vt:lpstr>
      <vt:lpstr>II. 1990s-2000s, containment of suburban pression</vt:lpstr>
      <vt:lpstr>Présentation PowerPoint</vt:lpstr>
      <vt:lpstr>III. Since 2010, from “the all urban” to renewal of rural: where is suburban/exurban?</vt:lpstr>
      <vt:lpstr>III. Since 2010, from “the all urban” to renewal of rural: where is suburban/exurban?</vt:lpstr>
      <vt:lpstr>Présentation PowerPoint</vt:lpstr>
      <vt:lpstr>Conclusion</vt:lpstr>
      <vt:lpstr>Main References: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Eric LANGLOIS</dc:creator>
  <cp:lastModifiedBy>Franck CHIGNIER RIBOULON</cp:lastModifiedBy>
  <cp:revision>180</cp:revision>
  <dcterms:created xsi:type="dcterms:W3CDTF">2022-09-01T12:33:07Z</dcterms:created>
  <dcterms:modified xsi:type="dcterms:W3CDTF">2023-02-28T10:16:39Z</dcterms:modified>
</cp:coreProperties>
</file>