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7" r:id="rId3"/>
    <p:sldId id="288" r:id="rId4"/>
    <p:sldId id="289" r:id="rId5"/>
    <p:sldId id="290" r:id="rId6"/>
    <p:sldId id="291" r:id="rId7"/>
    <p:sldId id="292" r:id="rId8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65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08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83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23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44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63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80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93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17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15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16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357E-FC30-427C-8F0A-4A1A2809DD5A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60FF-0D25-4EF7-8A00-B59CA06415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64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20976" y="962275"/>
            <a:ext cx="9144000" cy="748959"/>
          </a:xfrm>
        </p:spPr>
        <p:txBody>
          <a:bodyPr>
            <a:normAutofit fontScale="90000"/>
          </a:bodyPr>
          <a:lstStyle/>
          <a:p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French suburban spaces, a long stigmatization</a:t>
            </a:r>
            <a:endParaRPr lang="en-US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67949" y="2314568"/>
            <a:ext cx="9144000" cy="4242986"/>
          </a:xfrm>
        </p:spPr>
        <p:txBody>
          <a:bodyPr>
            <a:normAutofit/>
          </a:bodyPr>
          <a:lstStyle/>
          <a:p>
            <a:r>
              <a:rPr lang="fr-FR" dirty="0"/>
              <a:t>Franck </a:t>
            </a:r>
            <a:r>
              <a:rPr lang="fr-FR" dirty="0" err="1"/>
              <a:t>Chignier-Riboulon</a:t>
            </a:r>
            <a:endParaRPr lang="fr-FR" dirty="0"/>
          </a:p>
          <a:p>
            <a:r>
              <a:rPr lang="fr-FR" dirty="0"/>
              <a:t>Université Clermont Auvergne</a:t>
            </a:r>
          </a:p>
          <a:p>
            <a:r>
              <a:rPr lang="fr-FR" dirty="0"/>
              <a:t>UMR Territoires</a:t>
            </a:r>
          </a:p>
          <a:p>
            <a:pPr algn="l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1AEE1BF-AB70-41B0-8D0A-A8DA3CB23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3660593"/>
            <a:ext cx="1071562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42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A1DC4-75A3-4C32-A503-31278136F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Introduction: stigmatized suburbs, a dominant representation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E5E783-D33B-4456-8F23-58847557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05596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Definition of suburbia/exurbia in French context</a:t>
            </a:r>
          </a:p>
          <a:p>
            <a:pPr>
              <a:buFontTx/>
              <a:buChar char="-"/>
            </a:pPr>
            <a:r>
              <a:rPr lang="en-US" dirty="0"/>
              <a:t>Representations</a:t>
            </a:r>
          </a:p>
          <a:p>
            <a:pPr lvl="1">
              <a:buFontTx/>
              <a:buChar char="-"/>
            </a:pPr>
            <a:r>
              <a:rPr lang="en-US" dirty="0"/>
              <a:t>Definition, an active idea (Lacoste)</a:t>
            </a:r>
          </a:p>
          <a:p>
            <a:pPr lvl="1">
              <a:buFontTx/>
              <a:buChar char="-"/>
            </a:pPr>
            <a:r>
              <a:rPr lang="en-US" dirty="0"/>
              <a:t>Relative domination in time,</a:t>
            </a:r>
          </a:p>
          <a:p>
            <a:pPr lvl="1">
              <a:buFontTx/>
              <a:buChar char="-"/>
            </a:pPr>
            <a:r>
              <a:rPr lang="en-US" dirty="0"/>
              <a:t>Cycles and nesting</a:t>
            </a:r>
          </a:p>
          <a:p>
            <a:pPr>
              <a:buFontTx/>
              <a:buChar char="-"/>
            </a:pPr>
            <a:r>
              <a:rPr lang="en-US" dirty="0"/>
              <a:t>Representations of elites and households</a:t>
            </a:r>
          </a:p>
          <a:p>
            <a:pPr lvl="1">
              <a:buFontTx/>
              <a:buChar char="-"/>
            </a:pPr>
            <a:r>
              <a:rPr lang="en-US" dirty="0"/>
              <a:t>Elites, and especially academics, </a:t>
            </a:r>
          </a:p>
          <a:p>
            <a:pPr marL="914400" lvl="2" indent="0">
              <a:buNone/>
            </a:pPr>
            <a:r>
              <a:rPr lang="en-US" dirty="0"/>
              <a:t>Architects, the no-city, “vomit”, “leprosy”</a:t>
            </a:r>
          </a:p>
          <a:p>
            <a:pPr marL="457200" lvl="1" indent="0">
              <a:buNone/>
            </a:pPr>
            <a:r>
              <a:rPr lang="en-US" dirty="0"/>
              <a:t>- Household, claiming individual house (Bachmann, </a:t>
            </a:r>
            <a:r>
              <a:rPr lang="en-US" dirty="0" err="1"/>
              <a:t>Leguennec</a:t>
            </a:r>
            <a:r>
              <a:rPr lang="en-US" dirty="0"/>
              <a:t>)</a:t>
            </a:r>
          </a:p>
          <a:p>
            <a:pPr lvl="1">
              <a:buFontTx/>
              <a:buChar char="-"/>
            </a:pPr>
            <a:r>
              <a:rPr lang="en-US" dirty="0"/>
              <a:t>Oppositions and influences</a:t>
            </a:r>
          </a:p>
          <a:p>
            <a:pPr>
              <a:buFontTx/>
              <a:buChar char="-"/>
            </a:pPr>
            <a:r>
              <a:rPr lang="en-US" dirty="0"/>
              <a:t>The sociologists’ dominant visions</a:t>
            </a:r>
          </a:p>
          <a:p>
            <a:pPr lvl="1">
              <a:buFontTx/>
              <a:buChar char="-"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19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3A7167-7AEE-4CBF-90B8-98BF553E5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n-US" dirty="0"/>
              <a:t>Suburbs as abandonment of working class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FF44EE-EFBE-4BED-93D1-BA411E53D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726"/>
            <a:ext cx="10515600" cy="47792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(very) large estates, the model in the 1950-1970s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Urbanism and society vision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class-struggle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Urban expansion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Becoming owner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Economic growth and enrichment of households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Becoming owner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A new middle-class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Suburbanization, an abandonment of working class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Class contract and collective action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A “petit-bourgeois” behavior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Strategies and votes</a:t>
            </a:r>
          </a:p>
        </p:txBody>
      </p:sp>
    </p:spTree>
    <p:extLst>
      <p:ext uri="{BB962C8B-B14F-4D97-AF65-F5344CB8AC3E}">
        <p14:creationId xmlns:p14="http://schemas.microsoft.com/office/powerpoint/2010/main" val="3013966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6E5295-98ED-4BF6-A9A1-CE2F3061D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Suburbs, self segregation spaces (70-90’s)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AB9609-5D01-4821-A958-67CD6CB3F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21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spite of negative representations, movement continued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More and more difficulties in large estates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Inversion of model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Supporting of public 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 addition of negative representations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Self segregation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Denaturing rural areas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“no city” or the “ugly city”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Sociologists, new spatial divisions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no-space of middle-classes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“urban issue”, the new “social issue”, F. </a:t>
            </a:r>
            <a:r>
              <a:rPr lang="en-US" dirty="0" err="1"/>
              <a:t>Dubet</a:t>
            </a:r>
            <a:r>
              <a:rPr lang="en-US" dirty="0"/>
              <a:t> or </a:t>
            </a:r>
            <a:r>
              <a:rPr lang="en-US" dirty="0" err="1"/>
              <a:t>Donzelot</a:t>
            </a:r>
            <a:endParaRPr lang="en-US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“The three towns”, J. </a:t>
            </a:r>
            <a:r>
              <a:rPr lang="en-US" dirty="0" err="1"/>
              <a:t>Donzelot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1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C6105F-DDD9-4DF2-ACB3-B43CD3FC7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0349"/>
          </a:xfrm>
        </p:spPr>
        <p:txBody>
          <a:bodyPr/>
          <a:lstStyle/>
          <a:p>
            <a:r>
              <a:rPr lang="en-US" dirty="0"/>
              <a:t>III.  Toward a slow improvement of image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423AF4-3B5A-49E9-AAEF-E54FD4757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1783"/>
            <a:ext cx="10515600" cy="52910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Promoting of social mix…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80’s, academics, social workers and left-wing government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Progressive decisions, mixing and solidarity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Limiting urban sprawl… and economic issues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Suburbia is more and more considered as a long term urbanized area (Damon et al.)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Development of amenities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Social diversity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Hierarchy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Future potentials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Urbanity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Sustainability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autonomy</a:t>
            </a:r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0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56ABC3-C906-47E9-BA35-A8A5673E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972"/>
          </a:xfrm>
        </p:spPr>
        <p:txBody>
          <a:bodyPr/>
          <a:lstStyle/>
          <a:p>
            <a:r>
              <a:rPr lang="en-US" dirty="0"/>
              <a:t>IV. Currently, an in-between situation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18CFEE-AAE1-4042-A451-7B1383A65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406"/>
            <a:ext cx="10515600" cy="500130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Earth, the new issue: Protecting nature and global warming issue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Expansion and natural lands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Public transportations and low densities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“urban renewal”, densifying and re-using urban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Finally, a new urban space?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social issue, a continual question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lack of identity, an other continual question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The political and social issue: The BBQ France?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Conclusion: a continuing </a:t>
            </a:r>
            <a:r>
              <a:rPr lang="en-US"/>
              <a:t>process (but)</a:t>
            </a:r>
            <a:endParaRPr lang="en-US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A long and continuous desire of house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Critics and negative image probably will go 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More and more regulatory constraints </a:t>
            </a:r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8A8877-082E-4301-A231-19FEF3FE9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References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60F5D5-FA43-4B7B-9855-B2F624208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34594"/>
          </a:xfrm>
        </p:spPr>
        <p:txBody>
          <a:bodyPr>
            <a:normAutofit fontScale="32500" lnSpcReduction="20000"/>
          </a:bodyPr>
          <a:lstStyle/>
          <a:p>
            <a:r>
              <a:rPr lang="fr-FR" sz="5000" dirty="0"/>
              <a:t>BACHMANN, C., LEGUENNEC, N. (1996) </a:t>
            </a:r>
            <a:r>
              <a:rPr lang="fr-FR" sz="5000" i="1" dirty="0"/>
              <a:t>Violences urbaines</a:t>
            </a:r>
            <a:r>
              <a:rPr lang="fr-FR" sz="5000" dirty="0"/>
              <a:t>, Paris, Albin Michel</a:t>
            </a:r>
          </a:p>
          <a:p>
            <a:r>
              <a:rPr lang="fr-FR" sz="5000" dirty="0"/>
              <a:t>BACQUE, M.-H., CHARMES, É., LAUNAY, L. et VERMEERSCH, S. (2016). Des territoires entre ascension et déclin : trajectoires sociales dans la mosaïque périurbaine. </a:t>
            </a:r>
            <a:r>
              <a:rPr lang="fr-FR" sz="5000" i="1" dirty="0"/>
              <a:t>Revue Française de Sociologie</a:t>
            </a:r>
            <a:r>
              <a:rPr lang="fr-FR" sz="5000" dirty="0"/>
              <a:t>, 57(4), 681-710.</a:t>
            </a:r>
          </a:p>
          <a:p>
            <a:r>
              <a:rPr lang="fr-FR" sz="5000" dirty="0"/>
              <a:t>BRUNET, J.P. (1993) La fin de la banlieue rouge, </a:t>
            </a:r>
            <a:r>
              <a:rPr lang="fr-FR" sz="5000" i="1" dirty="0"/>
              <a:t>L’histoire</a:t>
            </a:r>
            <a:r>
              <a:rPr lang="fr-FR" sz="5000" dirty="0"/>
              <a:t>, n°164, mars, p.48 – 56.</a:t>
            </a:r>
          </a:p>
          <a:p>
            <a:r>
              <a:rPr lang="fr-FR" sz="5000" dirty="0"/>
              <a:t>CARY, P., FOL, S. (2016) Du périurbain stigmatisé au périurbain valorisé?</a:t>
            </a:r>
          </a:p>
          <a:p>
            <a:r>
              <a:rPr lang="fr-FR" sz="5000" dirty="0"/>
              <a:t>COUTARD, O., DUPUY, G. et FOL, S. (2002) La pauvreté périurbaine : dépendance locale ou dépendance automobile ? </a:t>
            </a:r>
            <a:r>
              <a:rPr lang="fr-FR" sz="5000" i="1" dirty="0"/>
              <a:t>Espaces et Sociétés</a:t>
            </a:r>
            <a:r>
              <a:rPr lang="fr-FR" sz="5000" dirty="0"/>
              <a:t>, L’Harmattan, n°108-109, p. 155 - 175.</a:t>
            </a:r>
          </a:p>
          <a:p>
            <a:r>
              <a:rPr lang="fr-FR" sz="5000" dirty="0"/>
              <a:t>DAMON, J., MARCHAL, H., et STEBE, J.-M. (2016). Les sociologues et le périurbain : découverte tardive, caractérisations mouvantes, controverses nourries. </a:t>
            </a:r>
            <a:r>
              <a:rPr lang="fr-FR" sz="5000" i="1" dirty="0"/>
              <a:t>Revue française de sociologie</a:t>
            </a:r>
            <a:r>
              <a:rPr lang="fr-FR" sz="5000" dirty="0"/>
              <a:t>, 57 (4), 619-639.</a:t>
            </a:r>
          </a:p>
          <a:p>
            <a:r>
              <a:rPr lang="fr-FR" sz="5000" dirty="0"/>
              <a:t>DONZELOT, J. (1999)  La nouvelle question urbaine, </a:t>
            </a:r>
            <a:r>
              <a:rPr lang="fr-FR" sz="5000" i="1" dirty="0"/>
              <a:t>Esprit</a:t>
            </a:r>
            <a:r>
              <a:rPr lang="fr-FR" sz="5000" dirty="0"/>
              <a:t>, n°258, novembre, p. 87 - 114.</a:t>
            </a:r>
          </a:p>
          <a:p>
            <a:r>
              <a:rPr lang="fr-FR" sz="5000" dirty="0"/>
              <a:t>DONZELOT, J.(2004) La ville à trois vitesses : relégation, périurbanisation, gentrification, </a:t>
            </a:r>
            <a:r>
              <a:rPr lang="fr-FR" sz="5000" i="1" dirty="0"/>
              <a:t>Esprit</a:t>
            </a:r>
            <a:r>
              <a:rPr lang="fr-FR" sz="5000" dirty="0"/>
              <a:t>, n° 303, mars –avril, p. 14 – 39.</a:t>
            </a:r>
          </a:p>
          <a:p>
            <a:r>
              <a:rPr lang="fr-FR" sz="5000" dirty="0"/>
              <a:t>DUBET F. (1995) Les figures de la ville et la banlieue, </a:t>
            </a:r>
            <a:r>
              <a:rPr lang="fr-FR" sz="5000" i="1" dirty="0"/>
              <a:t>Sociologie du travail</a:t>
            </a:r>
            <a:r>
              <a:rPr lang="fr-FR" sz="5000" dirty="0"/>
              <a:t>, n°2, p.127-150</a:t>
            </a:r>
          </a:p>
          <a:p>
            <a:r>
              <a:rPr lang="fr-FR" sz="5000" dirty="0"/>
              <a:t>GUGLIELMO, R. et MOULIN, F. (1986) Les grands ensembles et la politique, </a:t>
            </a:r>
            <a:r>
              <a:rPr lang="fr-FR" sz="5000" i="1" dirty="0"/>
              <a:t>Hérodote</a:t>
            </a:r>
            <a:r>
              <a:rPr lang="fr-FR" sz="5000" dirty="0"/>
              <a:t>, n°43, octobre – décembre, n°43, p. 39 – 74.</a:t>
            </a:r>
          </a:p>
          <a:p>
            <a:r>
              <a:rPr lang="fr-FR" sz="5000" dirty="0"/>
              <a:t>HAUMONT, N. (1966, </a:t>
            </a:r>
            <a:r>
              <a:rPr lang="fr-FR" sz="5000" dirty="0" err="1"/>
              <a:t>rééd</a:t>
            </a:r>
            <a:r>
              <a:rPr lang="fr-FR" sz="5000" dirty="0"/>
              <a:t>. 2001). </a:t>
            </a:r>
            <a:r>
              <a:rPr lang="fr-FR" sz="5000" i="1" dirty="0"/>
              <a:t>Les pavillonnaires</a:t>
            </a:r>
            <a:r>
              <a:rPr lang="fr-FR" sz="5000" dirty="0"/>
              <a:t>. L’Harmattan.</a:t>
            </a:r>
          </a:p>
          <a:p>
            <a:r>
              <a:rPr lang="fr-FR" sz="5000" dirty="0"/>
              <a:t>JAILLET, M.C., BREVARD L, ROUGE, L. (2003) Le périurbain, terrain d’aventure politique pour les classes moyennes ? </a:t>
            </a:r>
            <a:r>
              <a:rPr lang="fr-FR" sz="5000" i="1" dirty="0"/>
              <a:t>Pouvoirs locaux</a:t>
            </a:r>
            <a:r>
              <a:rPr lang="fr-FR" sz="5000" dirty="0"/>
              <a:t>, n° 56, p. 25-29.</a:t>
            </a:r>
          </a:p>
          <a:p>
            <a:r>
              <a:rPr lang="fr-FR" sz="5000" dirty="0"/>
              <a:t>JAILLET, Marie-Christine (2004) L’espace périurbain : un univers pour les classes moyennes, </a:t>
            </a:r>
            <a:r>
              <a:rPr lang="fr-FR" sz="5000" i="1" dirty="0"/>
              <a:t>Esprit</a:t>
            </a:r>
            <a:r>
              <a:rPr lang="fr-FR" sz="5000" dirty="0"/>
              <a:t>, n°303, mars-avril, p.40 – 62</a:t>
            </a:r>
          </a:p>
          <a:p>
            <a:r>
              <a:rPr lang="fr-FR" sz="5000" dirty="0"/>
              <a:t>LACOSTE, Y. (1995) Représentations géopolitiques, in Yves Lacoste (</a:t>
            </a:r>
            <a:r>
              <a:rPr lang="fr-FR" sz="5000" dirty="0" err="1"/>
              <a:t>dir</a:t>
            </a:r>
            <a:r>
              <a:rPr lang="fr-FR" sz="5000" dirty="0"/>
              <a:t>.), </a:t>
            </a:r>
            <a:r>
              <a:rPr lang="fr-FR" sz="5000" i="1" dirty="0"/>
              <a:t>Dictionnaire de géopolitique</a:t>
            </a:r>
            <a:r>
              <a:rPr lang="fr-FR" sz="5000" dirty="0"/>
              <a:t>, Paris, Flammarion, p. 1278-1280.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51489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6532</TotalTime>
  <Words>841</Words>
  <Application>Microsoft Office PowerPoint</Application>
  <PresentationFormat>Grand écran</PresentationFormat>
  <Paragraphs>92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    French suburban spaces, a long stigmatization</vt:lpstr>
      <vt:lpstr>Introduction: stigmatized suburbs, a dominant representation</vt:lpstr>
      <vt:lpstr>Suburbs as abandonment of working class </vt:lpstr>
      <vt:lpstr>II. Suburbs, self segregation spaces (70-90’s)</vt:lpstr>
      <vt:lpstr>III.  Toward a slow improvement of image</vt:lpstr>
      <vt:lpstr>IV. Currently, an in-between situation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LANGLOIS</dc:creator>
  <cp:lastModifiedBy>Franck CHIGNIER RIBOULON</cp:lastModifiedBy>
  <cp:revision>158</cp:revision>
  <cp:lastPrinted>2023-03-13T13:34:48Z</cp:lastPrinted>
  <dcterms:created xsi:type="dcterms:W3CDTF">2022-09-01T12:33:07Z</dcterms:created>
  <dcterms:modified xsi:type="dcterms:W3CDTF">2023-03-13T17:34:59Z</dcterms:modified>
</cp:coreProperties>
</file>