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36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72" r:id="rId8"/>
    <p:sldId id="273" r:id="rId9"/>
    <p:sldId id="260" r:id="rId10"/>
    <p:sldId id="274" r:id="rId11"/>
    <p:sldId id="275" r:id="rId12"/>
    <p:sldId id="276" r:id="rId13"/>
    <p:sldId id="277" r:id="rId14"/>
    <p:sldId id="262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48480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3555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136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1008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08592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8955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125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9755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920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383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685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73ED0CC-082F-4160-86E5-0D6041F12778}" type="datetime1">
              <a:rPr lang="en-US" smtClean="0"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8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wav"/><Relationship Id="rId7" Type="http://schemas.openxmlformats.org/officeDocument/2006/relationships/image" Target="../media/image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A7E1-F411-44EC-9EC6-03CBB885C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461" y="1988598"/>
            <a:ext cx="11212498" cy="966264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latin typeface="Garamond" panose="02020404030301010803" pitchFamily="18" charset="0"/>
              </a:rPr>
              <a:t>Les "Vêpres en musique" de Pierre Desvignes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581E8F-1D79-493B-83CE-5F9F2333D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0733" y="3903138"/>
            <a:ext cx="7219954" cy="1049867"/>
          </a:xfrm>
        </p:spPr>
        <p:txBody>
          <a:bodyPr>
            <a:noAutofit/>
          </a:bodyPr>
          <a:lstStyle/>
          <a:p>
            <a:pPr algn="ctr"/>
            <a:r>
              <a:rPr lang="fr-FR" sz="3000" b="1" i="1" cap="none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Autour des travaux de Xavier </a:t>
            </a:r>
            <a:r>
              <a:rPr lang="fr-FR" sz="3000" b="1" i="1" cap="none" dirty="0" err="1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Bisaro</a:t>
            </a:r>
            <a:endParaRPr lang="fr-FR" sz="3000" b="1" i="1" cap="none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000" b="1" cap="none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Poitiers, le 29 novembre 2019</a:t>
            </a: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A26AF467-C483-427A-9B96-4A4EA8190898}"/>
              </a:ext>
            </a:extLst>
          </p:cNvPr>
          <p:cNvSpPr txBox="1">
            <a:spLocks/>
          </p:cNvSpPr>
          <p:nvPr/>
        </p:nvSpPr>
        <p:spPr>
          <a:xfrm>
            <a:off x="2480733" y="5660252"/>
            <a:ext cx="7219954" cy="62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800" cap="none" dirty="0">
                <a:solidFill>
                  <a:schemeClr val="tx1"/>
                </a:solidFill>
                <a:latin typeface="Garamond" panose="02020404030301010803" pitchFamily="18" charset="0"/>
              </a:rPr>
              <a:t>Guillaume Avocat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800" cap="none" dirty="0">
                <a:solidFill>
                  <a:schemeClr val="tx1"/>
                </a:solidFill>
                <a:latin typeface="Garamond" panose="02020404030301010803" pitchFamily="18" charset="0"/>
              </a:rPr>
              <a:t>guillaume.avocat@univ-poitiers.fr</a:t>
            </a:r>
            <a:endParaRPr lang="fr-FR" sz="3000" b="1" cap="none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867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030091-83F8-4469-8E40-0CAFDBA87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8182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6274BDA-ECC1-4B63-A1F4-F318ADD2FF49}"/>
              </a:ext>
            </a:extLst>
          </p:cNvPr>
          <p:cNvSpPr txBox="1"/>
          <p:nvPr/>
        </p:nvSpPr>
        <p:spPr>
          <a:xfrm>
            <a:off x="9129203" y="656947"/>
            <a:ext cx="2974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latin typeface="Garamond" panose="02020404030301010803" pitchFamily="18" charset="0"/>
              </a:rPr>
              <a:t>Bethleem Ephrata</a:t>
            </a:r>
            <a:endParaRPr lang="fr-FR" sz="2800" b="1" dirty="0">
              <a:latin typeface="Garamond" panose="02020404030301010803" pitchFamily="18" charset="0"/>
            </a:endParaRPr>
          </a:p>
          <a:p>
            <a:pPr algn="ctr"/>
            <a:r>
              <a:rPr lang="fr-FR" sz="2800" b="1" dirty="0">
                <a:latin typeface="Garamond" panose="02020404030301010803" pitchFamily="18" charset="0"/>
              </a:rPr>
              <a:t>F-</a:t>
            </a:r>
            <a:r>
              <a:rPr lang="fr-FR" sz="2800" b="1" dirty="0" err="1">
                <a:latin typeface="Garamond" panose="02020404030301010803" pitchFamily="18" charset="0"/>
              </a:rPr>
              <a:t>Pn</a:t>
            </a:r>
            <a:r>
              <a:rPr lang="fr-FR" sz="2800" b="1" dirty="0">
                <a:latin typeface="Garamond" panose="02020404030301010803" pitchFamily="18" charset="0"/>
              </a:rPr>
              <a:t>, ms. 9331</a:t>
            </a:r>
            <a:r>
              <a:rPr lang="fr-FR" sz="2800" b="1" baseline="30000" dirty="0">
                <a:latin typeface="Garamond" panose="02020404030301010803" pitchFamily="18" charset="0"/>
              </a:rPr>
              <a:t>(1)</a:t>
            </a:r>
            <a:endParaRPr lang="fr-FR" sz="2800" b="1" i="1" dirty="0">
              <a:latin typeface="Garamond" panose="02020404030301010803" pitchFamily="18" charset="0"/>
            </a:endParaRPr>
          </a:p>
          <a:p>
            <a:pPr algn="ctr"/>
            <a:r>
              <a:rPr lang="fr-FR" sz="2800" b="1" dirty="0">
                <a:latin typeface="Garamond" panose="02020404030301010803" pitchFamily="18" charset="0"/>
              </a:rPr>
              <a:t>p. 76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F4BC2D-99B2-49CC-BB32-2E4A8AED94B9}"/>
              </a:ext>
            </a:extLst>
          </p:cNvPr>
          <p:cNvSpPr txBox="1"/>
          <p:nvPr/>
        </p:nvSpPr>
        <p:spPr>
          <a:xfrm>
            <a:off x="1333130" y="4110373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Prélude (B)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354421-D345-4A89-ADB8-11FAABFF5984}"/>
              </a:ext>
            </a:extLst>
          </p:cNvPr>
          <p:cNvSpPr txBox="1"/>
          <p:nvPr/>
        </p:nvSpPr>
        <p:spPr>
          <a:xfrm>
            <a:off x="7778319" y="42611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A1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DDB57-901B-43F9-9A93-59B55FAB61D1}"/>
              </a:ext>
            </a:extLst>
          </p:cNvPr>
          <p:cNvSpPr txBox="1"/>
          <p:nvPr/>
        </p:nvSpPr>
        <p:spPr>
          <a:xfrm>
            <a:off x="1333131" y="1040179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Prélude (A)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41FB1B-4E18-4CD5-A49F-DAD3891E5146}"/>
              </a:ext>
            </a:extLst>
          </p:cNvPr>
          <p:cNvSpPr txBox="1"/>
          <p:nvPr/>
        </p:nvSpPr>
        <p:spPr>
          <a:xfrm>
            <a:off x="5959644" y="4233232"/>
            <a:ext cx="55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B1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D0A345-396B-4DA6-B68A-4A5C03DB9531}"/>
              </a:ext>
            </a:extLst>
          </p:cNvPr>
          <p:cNvSpPr txBox="1"/>
          <p:nvPr/>
        </p:nvSpPr>
        <p:spPr>
          <a:xfrm>
            <a:off x="4529091" y="2967335"/>
            <a:ext cx="53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A2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85C04D-4719-45A4-BBF0-A575875ED6FC}"/>
              </a:ext>
            </a:extLst>
          </p:cNvPr>
          <p:cNvSpPr txBox="1"/>
          <p:nvPr/>
        </p:nvSpPr>
        <p:spPr>
          <a:xfrm>
            <a:off x="1789024" y="6214431"/>
            <a:ext cx="56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B2</a:t>
            </a:r>
          </a:p>
        </p:txBody>
      </p:sp>
      <p:pic>
        <p:nvPicPr>
          <p:cNvPr id="2" name="Ephrata">
            <a:hlinkClick r:id="" action="ppaction://media"/>
            <a:extLst>
              <a:ext uri="{FF2B5EF4-FFF2-40B4-BE49-F238E27FC236}">
                <a16:creationId xmlns:a16="http://schemas.microsoft.com/office/drawing/2014/main" id="{DEFB0AB6-D849-4330-8593-22B845676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2530" y="21377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5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80CD31D-0EF7-4CB8-8735-2DEDB515F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"/>
          <a:stretch/>
        </p:blipFill>
        <p:spPr>
          <a:xfrm>
            <a:off x="0" y="0"/>
            <a:ext cx="9065979" cy="685799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7BD30CA-7B5C-429F-9A21-A1C7FC90EC8A}"/>
              </a:ext>
            </a:extLst>
          </p:cNvPr>
          <p:cNvSpPr txBox="1"/>
          <p:nvPr/>
        </p:nvSpPr>
        <p:spPr>
          <a:xfrm>
            <a:off x="9129203" y="656947"/>
            <a:ext cx="29740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>
                <a:latin typeface="Garamond" panose="02020404030301010803" pitchFamily="18" charset="0"/>
              </a:rPr>
              <a:t>Et </a:t>
            </a:r>
            <a:r>
              <a:rPr lang="fr-FR" sz="2800" b="1" i="1" dirty="0" err="1">
                <a:latin typeface="Garamond" panose="02020404030301010803" pitchFamily="18" charset="0"/>
              </a:rPr>
              <a:t>exierunt</a:t>
            </a:r>
            <a:r>
              <a:rPr lang="fr-FR" sz="2800" b="1" i="1" dirty="0">
                <a:latin typeface="Garamond" panose="02020404030301010803" pitchFamily="18" charset="0"/>
              </a:rPr>
              <a:t> </a:t>
            </a:r>
            <a:r>
              <a:rPr lang="fr-FR" sz="2800" b="1" i="1" dirty="0" err="1">
                <a:latin typeface="Garamond" panose="02020404030301010803" pitchFamily="18" charset="0"/>
              </a:rPr>
              <a:t>cito</a:t>
            </a:r>
            <a:endParaRPr lang="fr-FR" sz="2800" b="1" dirty="0">
              <a:latin typeface="Garamond" panose="02020404030301010803" pitchFamily="18" charset="0"/>
            </a:endParaRPr>
          </a:p>
          <a:p>
            <a:pPr algn="ctr"/>
            <a:r>
              <a:rPr lang="fr-FR" sz="2800" b="1" dirty="0">
                <a:latin typeface="Garamond" panose="02020404030301010803" pitchFamily="18" charset="0"/>
              </a:rPr>
              <a:t>F-</a:t>
            </a:r>
            <a:r>
              <a:rPr lang="fr-FR" sz="2800" b="1" dirty="0" err="1">
                <a:latin typeface="Garamond" panose="02020404030301010803" pitchFamily="18" charset="0"/>
              </a:rPr>
              <a:t>Pn</a:t>
            </a:r>
            <a:r>
              <a:rPr lang="fr-FR" sz="2800" b="1" dirty="0">
                <a:latin typeface="Garamond" panose="02020404030301010803" pitchFamily="18" charset="0"/>
              </a:rPr>
              <a:t>, ms. 9331</a:t>
            </a:r>
            <a:r>
              <a:rPr lang="fr-FR" sz="2800" b="1" baseline="30000" dirty="0">
                <a:latin typeface="Garamond" panose="02020404030301010803" pitchFamily="18" charset="0"/>
              </a:rPr>
              <a:t>(1)</a:t>
            </a:r>
            <a:endParaRPr lang="fr-FR" sz="2800" b="1" i="1" dirty="0">
              <a:latin typeface="Garamond" panose="02020404030301010803" pitchFamily="18" charset="0"/>
            </a:endParaRPr>
          </a:p>
          <a:p>
            <a:pPr algn="ctr"/>
            <a:r>
              <a:rPr lang="fr-FR" sz="2800" b="1" dirty="0">
                <a:latin typeface="Garamond" panose="02020404030301010803" pitchFamily="18" charset="0"/>
              </a:rPr>
              <a:t>p. 17</a:t>
            </a:r>
          </a:p>
        </p:txBody>
      </p:sp>
    </p:spTree>
    <p:extLst>
      <p:ext uri="{BB962C8B-B14F-4D97-AF65-F5344CB8AC3E}">
        <p14:creationId xmlns:p14="http://schemas.microsoft.com/office/powerpoint/2010/main" val="3420873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6D1DE3-F9F3-4190-A85D-045E95D28D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t="6105" r="6278" b="14153"/>
          <a:stretch/>
        </p:blipFill>
        <p:spPr>
          <a:xfrm rot="5400000">
            <a:off x="-378035" y="378034"/>
            <a:ext cx="6852068" cy="60960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614CE2-E9FA-40E0-A50E-7522C48C42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9899" r="5243" b="11223"/>
          <a:stretch/>
        </p:blipFill>
        <p:spPr>
          <a:xfrm rot="5400000">
            <a:off x="5719011" y="376990"/>
            <a:ext cx="6849979" cy="609600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912E93B-D9F9-4EFE-99AD-D83F41197DEE}"/>
              </a:ext>
            </a:extLst>
          </p:cNvPr>
          <p:cNvSpPr txBox="1"/>
          <p:nvPr/>
        </p:nvSpPr>
        <p:spPr>
          <a:xfrm>
            <a:off x="3808522" y="6388316"/>
            <a:ext cx="4353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Garamond" panose="02020404030301010803" pitchFamily="18" charset="0"/>
              </a:rPr>
              <a:t>F-</a:t>
            </a:r>
            <a:r>
              <a:rPr lang="fr-FR" sz="2400" b="1" dirty="0" err="1">
                <a:latin typeface="Garamond" panose="02020404030301010803" pitchFamily="18" charset="0"/>
              </a:rPr>
              <a:t>Pn</a:t>
            </a:r>
            <a:r>
              <a:rPr lang="fr-FR" sz="2400" b="1" dirty="0">
                <a:latin typeface="Garamond" panose="02020404030301010803" pitchFamily="18" charset="0"/>
              </a:rPr>
              <a:t>, </a:t>
            </a:r>
            <a:r>
              <a:rPr lang="fr-FR" sz="2400" b="1" dirty="0" err="1">
                <a:latin typeface="Garamond" panose="02020404030301010803" pitchFamily="18" charset="0"/>
              </a:rPr>
              <a:t>Rés</a:t>
            </a:r>
            <a:r>
              <a:rPr lang="fr-FR" sz="2400" b="1" dirty="0">
                <a:latin typeface="Garamond" panose="02020404030301010803" pitchFamily="18" charset="0"/>
              </a:rPr>
              <a:t>. </a:t>
            </a:r>
            <a:r>
              <a:rPr lang="fr-FR" sz="2400" b="1" dirty="0" err="1">
                <a:latin typeface="Garamond" panose="02020404030301010803" pitchFamily="18" charset="0"/>
              </a:rPr>
              <a:t>Vma</a:t>
            </a:r>
            <a:r>
              <a:rPr lang="fr-FR" sz="2400" b="1" dirty="0">
                <a:latin typeface="Garamond" panose="02020404030301010803" pitchFamily="18" charset="0"/>
              </a:rPr>
              <a:t>. ms. 1646, p. 1-2</a:t>
            </a:r>
          </a:p>
        </p:txBody>
      </p:sp>
      <p:pic>
        <p:nvPicPr>
          <p:cNvPr id="5" name="Magnificat">
            <a:hlinkClick r:id="" action="ppaction://media"/>
            <a:extLst>
              <a:ext uri="{FF2B5EF4-FFF2-40B4-BE49-F238E27FC236}">
                <a16:creationId xmlns:a16="http://schemas.microsoft.com/office/drawing/2014/main" id="{43F2DC4B-8C03-49BE-B569-B5AC839A3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1159" y="6388316"/>
            <a:ext cx="487363" cy="487363"/>
          </a:xfrm>
          <a:prstGeom prst="rect">
            <a:avLst/>
          </a:prstGeom>
        </p:spPr>
      </p:pic>
      <p:pic>
        <p:nvPicPr>
          <p:cNvPr id="8" name="Magnificat">
            <a:hlinkClick r:id="" action="ppaction://media"/>
            <a:extLst>
              <a:ext uri="{FF2B5EF4-FFF2-40B4-BE49-F238E27FC236}">
                <a16:creationId xmlns:a16="http://schemas.microsoft.com/office/drawing/2014/main" id="{0623554F-6C90-4E1E-B2D2-E6C32D5507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2150" y="63883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8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8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9F3F4-BD0D-4575-95F5-3D05F9AF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Garamond" panose="02020404030301010803" pitchFamily="18" charset="0"/>
              </a:rPr>
              <a:t>Plan de ma communication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D4B1B-3F1B-44F2-AA6B-4EAE6790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3864"/>
            <a:ext cx="10058400" cy="402336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I. Une matérialité hétérogène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II. Musique et structure cérémonielle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III. L’héritage sonore de Desvignes</a:t>
            </a:r>
          </a:p>
          <a:p>
            <a:pPr algn="ctr"/>
            <a:r>
              <a:rPr lang="fr-FR" sz="3600" dirty="0">
                <a:solidFill>
                  <a:srgbClr val="C00000"/>
                </a:solidFill>
                <a:latin typeface="Garamond" panose="02020404030301010803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70938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96C86-A889-4DF4-B20D-0FA8B25A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" y="486888"/>
            <a:ext cx="10431286" cy="1226722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Garamond" panose="02020404030301010803" pitchFamily="18" charset="0"/>
              </a:rPr>
              <a:t>Pierre Desvignes à propos de la </a:t>
            </a:r>
            <a:r>
              <a:rPr lang="fr-FR" sz="3200" i="1" dirty="0">
                <a:solidFill>
                  <a:schemeClr val="tx1"/>
                </a:solidFill>
                <a:latin typeface="Garamond" panose="02020404030301010803" pitchFamily="18" charset="0"/>
              </a:rPr>
              <a:t>Messe des morts</a:t>
            </a:r>
            <a:r>
              <a:rPr lang="fr-FR" sz="3200" dirty="0">
                <a:solidFill>
                  <a:schemeClr val="tx1"/>
                </a:solidFill>
                <a:latin typeface="Garamond" panose="02020404030301010803" pitchFamily="18" charset="0"/>
              </a:rPr>
              <a:t> de François Marc exécutée à Notre-Dame de Paris le 7 décembre 1807</a:t>
            </a:r>
            <a:b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Lettre envoyée au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Moniteur Universel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fin 1807 et retranscrite dans </a:t>
            </a:r>
            <a:r>
              <a:rPr lang="fr-FR" sz="2400" cap="small" dirty="0" err="1">
                <a:solidFill>
                  <a:schemeClr val="tx1"/>
                </a:solidFill>
                <a:latin typeface="Garamond" panose="02020404030301010803" pitchFamily="18" charset="0"/>
              </a:rPr>
              <a:t>Grégoir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(Edouard),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Souvenirs artistiques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, Paris : Schott frères, 1888, tome 3, p. 88.</a:t>
            </a:r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AF6FBED-2B8A-4B71-A417-984A11646DBE}"/>
              </a:ext>
            </a:extLst>
          </p:cNvPr>
          <p:cNvSpPr txBox="1"/>
          <p:nvPr/>
        </p:nvSpPr>
        <p:spPr>
          <a:xfrm>
            <a:off x="308759" y="2280935"/>
            <a:ext cx="112934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>
                <a:latin typeface="Garamond" panose="02020404030301010803" pitchFamily="18" charset="0"/>
              </a:rPr>
              <a:t>« Evitant la monotonie qui résulte de trop de science, il n’a employé du scholastique de l’art, que ce qu’il lui en a fallu pour rendre dignement ses idées ; qu’on ne croit cependant pas que cette partie soit négligée ; M. Marc sait trop bien que ce qu’il bannirait avec sévérité du théâtre, doit être la base des ouvrages destinés aux temples chrétiens ».</a:t>
            </a:r>
          </a:p>
        </p:txBody>
      </p:sp>
    </p:spTree>
    <p:extLst>
      <p:ext uri="{BB962C8B-B14F-4D97-AF65-F5344CB8AC3E}">
        <p14:creationId xmlns:p14="http://schemas.microsoft.com/office/powerpoint/2010/main" val="404610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A7E1-F411-44EC-9EC6-03CBB885C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461" y="1988598"/>
            <a:ext cx="11212498" cy="966264"/>
          </a:xfrm>
        </p:spPr>
        <p:txBody>
          <a:bodyPr>
            <a:normAutofit/>
          </a:bodyPr>
          <a:lstStyle/>
          <a:p>
            <a:pPr algn="ctr"/>
            <a:r>
              <a:rPr lang="fr-FR" sz="4800" dirty="0">
                <a:latin typeface="Garamond" panose="02020404030301010803" pitchFamily="18" charset="0"/>
              </a:rPr>
              <a:t>Les "Vêpres en musique" de Pierre Desvignes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581E8F-1D79-493B-83CE-5F9F2333D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0733" y="3903138"/>
            <a:ext cx="7219954" cy="1049867"/>
          </a:xfrm>
        </p:spPr>
        <p:txBody>
          <a:bodyPr>
            <a:noAutofit/>
          </a:bodyPr>
          <a:lstStyle/>
          <a:p>
            <a:pPr algn="ctr"/>
            <a:r>
              <a:rPr lang="fr-FR" sz="3000" b="1" i="1" cap="none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Autour des travaux de Xavier </a:t>
            </a:r>
            <a:r>
              <a:rPr lang="fr-FR" sz="3000" b="1" i="1" cap="none" dirty="0" err="1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Bisaro</a:t>
            </a:r>
            <a:endParaRPr lang="fr-FR" sz="3000" b="1" i="1" cap="none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000" b="1" cap="none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Poitiers, le 29 novembre 2019</a:t>
            </a:r>
          </a:p>
        </p:txBody>
      </p:sp>
      <p:sp>
        <p:nvSpPr>
          <p:cNvPr id="20" name="Sous-titre 2">
            <a:extLst>
              <a:ext uri="{FF2B5EF4-FFF2-40B4-BE49-F238E27FC236}">
                <a16:creationId xmlns:a16="http://schemas.microsoft.com/office/drawing/2014/main" id="{A26AF467-C483-427A-9B96-4A4EA8190898}"/>
              </a:ext>
            </a:extLst>
          </p:cNvPr>
          <p:cNvSpPr txBox="1">
            <a:spLocks/>
          </p:cNvSpPr>
          <p:nvPr/>
        </p:nvSpPr>
        <p:spPr>
          <a:xfrm>
            <a:off x="2480733" y="5660252"/>
            <a:ext cx="7219954" cy="62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800" cap="none" dirty="0">
                <a:solidFill>
                  <a:schemeClr val="tx1"/>
                </a:solidFill>
                <a:latin typeface="Garamond" panose="02020404030301010803" pitchFamily="18" charset="0"/>
              </a:rPr>
              <a:t>Guillaume Avocat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800" cap="none" dirty="0">
                <a:solidFill>
                  <a:schemeClr val="tx1"/>
                </a:solidFill>
                <a:latin typeface="Garamond" panose="02020404030301010803" pitchFamily="18" charset="0"/>
              </a:rPr>
              <a:t>guillaume.avocat@univ-poitiers.fr</a:t>
            </a:r>
            <a:endParaRPr lang="fr-FR" sz="3000" b="1" cap="none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211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9F3F4-BD0D-4575-95F5-3D05F9AF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Garamond" panose="02020404030301010803" pitchFamily="18" charset="0"/>
              </a:rPr>
              <a:t>Plan de ma communication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D4B1B-3F1B-44F2-AA6B-4EAE6790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3864"/>
            <a:ext cx="10058400" cy="402336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I. Une matérialité hétérogène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II. Musique et structure cérémonielle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III. L’héritage sonore de Desvignes</a:t>
            </a:r>
          </a:p>
        </p:txBody>
      </p:sp>
    </p:spTree>
    <p:extLst>
      <p:ext uri="{BB962C8B-B14F-4D97-AF65-F5344CB8AC3E}">
        <p14:creationId xmlns:p14="http://schemas.microsoft.com/office/powerpoint/2010/main" val="3802863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9F3F4-BD0D-4575-95F5-3D05F9AF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Garamond" panose="02020404030301010803" pitchFamily="18" charset="0"/>
              </a:rPr>
              <a:t>Plan de ma communication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D4B1B-3F1B-44F2-AA6B-4EAE6790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3864"/>
            <a:ext cx="10058400" cy="402336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rgbClr val="C00000"/>
                </a:solidFill>
                <a:latin typeface="Garamond" panose="02020404030301010803" pitchFamily="18" charset="0"/>
              </a:rPr>
              <a:t>I. Une matérialité hétérogène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II. Musique et structure cérémonielle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III. L’héritage sonore de Desvignes</a:t>
            </a:r>
          </a:p>
        </p:txBody>
      </p:sp>
    </p:spTree>
    <p:extLst>
      <p:ext uri="{BB962C8B-B14F-4D97-AF65-F5344CB8AC3E}">
        <p14:creationId xmlns:p14="http://schemas.microsoft.com/office/powerpoint/2010/main" val="1301533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9F3F4-BD0D-4575-95F5-3D05F9AF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Garamond" panose="02020404030301010803" pitchFamily="18" charset="0"/>
              </a:rPr>
              <a:t>Mon corpus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D4B1B-3F1B-44F2-AA6B-4EAE6790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4360" y="2332621"/>
            <a:ext cx="3989912" cy="4023360"/>
          </a:xfrm>
        </p:spPr>
        <p:txBody>
          <a:bodyPr>
            <a:normAutofit/>
          </a:bodyPr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Recueil d’antiennes et motets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78 pièces pour :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- Vêpres de rit Annuel et Sol. M.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- « Ô »  de l’Avent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- Saluts de la Vierge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- Semaine de la passion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- Dimanche des Rameaux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- Complies du samedi (Carême)</a:t>
            </a:r>
          </a:p>
          <a:p>
            <a:endParaRPr lang="fr-FR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5CA2F7C-C2CA-4F15-BFF9-0A8E3823A2E7}"/>
              </a:ext>
            </a:extLst>
          </p:cNvPr>
          <p:cNvSpPr txBox="1">
            <a:spLocks/>
          </p:cNvSpPr>
          <p:nvPr/>
        </p:nvSpPr>
        <p:spPr>
          <a:xfrm>
            <a:off x="-189610" y="2373304"/>
            <a:ext cx="383098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Recueil de 6 </a:t>
            </a:r>
            <a:r>
              <a:rPr lang="fr-FR" sz="2400" b="1" i="1" dirty="0">
                <a:solidFill>
                  <a:schemeClr val="tx1"/>
                </a:solidFill>
                <a:latin typeface="Garamond" panose="02020404030301010803" pitchFamily="18" charset="0"/>
              </a:rPr>
              <a:t>Magnificat</a:t>
            </a:r>
          </a:p>
          <a:p>
            <a:pPr algn="ctr"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1</a:t>
            </a:r>
            <a:r>
              <a:rPr lang="fr-FR" sz="24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er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Magnificat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en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do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min.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2</a:t>
            </a:r>
            <a:r>
              <a:rPr lang="fr-FR" sz="24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e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Magnificat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en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sol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maj.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3</a:t>
            </a:r>
            <a:r>
              <a:rPr lang="fr-FR" sz="24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e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Magnificat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en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do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maj.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4</a:t>
            </a:r>
            <a:r>
              <a:rPr lang="fr-FR" sz="24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e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Magnificat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en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mib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maj.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5</a:t>
            </a:r>
            <a:r>
              <a:rPr lang="fr-FR" sz="24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e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Magnificat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en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sol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maj.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6</a:t>
            </a:r>
            <a:r>
              <a:rPr lang="fr-FR" sz="2400" baseline="30000" dirty="0">
                <a:solidFill>
                  <a:schemeClr val="tx1"/>
                </a:solidFill>
                <a:latin typeface="Garamond" panose="02020404030301010803" pitchFamily="18" charset="0"/>
              </a:rPr>
              <a:t>e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Magnificat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en 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do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maj.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DFDF406-7082-443C-B99A-3F8D175FCB28}"/>
              </a:ext>
            </a:extLst>
          </p:cNvPr>
          <p:cNvSpPr txBox="1">
            <a:spLocks/>
          </p:cNvSpPr>
          <p:nvPr/>
        </p:nvSpPr>
        <p:spPr>
          <a:xfrm>
            <a:off x="3812375" y="2332621"/>
            <a:ext cx="383098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19 psaumes séparés</a:t>
            </a:r>
            <a:endParaRPr lang="fr-FR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2 psaumes perdus :</a:t>
            </a:r>
          </a:p>
          <a:p>
            <a:pPr>
              <a:spcBef>
                <a:spcPts val="0"/>
              </a:spcBef>
            </a:pP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In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Exitu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Israël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 et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Beatus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vir</a:t>
            </a:r>
            <a:endParaRPr lang="fr-FR" sz="2400" i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5 non repris à Notre-Dame ?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Coeli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enarrant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ps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. 18)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Quare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fremuerunt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gentes 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ps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. 2)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Quem ad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modum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desiderat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ps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. 41)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Ad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dominum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ps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. 119)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Laudate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i="1" dirty="0" err="1">
                <a:solidFill>
                  <a:schemeClr val="tx1"/>
                </a:solidFill>
                <a:latin typeface="Garamond" panose="02020404030301010803" pitchFamily="18" charset="0"/>
              </a:rPr>
              <a:t>Dominum</a:t>
            </a:r>
            <a:r>
              <a:rPr lang="fr-FR" sz="2400" i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Garamond" panose="02020404030301010803" pitchFamily="18" charset="0"/>
              </a:rPr>
              <a:t>ps</a:t>
            </a:r>
            <a:r>
              <a:rPr lang="fr-FR" sz="2400" dirty="0">
                <a:solidFill>
                  <a:schemeClr val="tx1"/>
                </a:solidFill>
                <a:latin typeface="Garamond" panose="02020404030301010803" pitchFamily="18" charset="0"/>
              </a:rPr>
              <a:t>. 116)</a:t>
            </a:r>
          </a:p>
        </p:txBody>
      </p:sp>
    </p:spTree>
    <p:extLst>
      <p:ext uri="{BB962C8B-B14F-4D97-AF65-F5344CB8AC3E}">
        <p14:creationId xmlns:p14="http://schemas.microsoft.com/office/powerpoint/2010/main" val="56598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9F3F4-BD0D-4575-95F5-3D05F9AF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Garamond" panose="02020404030301010803" pitchFamily="18" charset="0"/>
              </a:rPr>
              <a:t>Plan de ma communication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D4B1B-3F1B-44F2-AA6B-4EAE6790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3864"/>
            <a:ext cx="10058400" cy="402336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I. Une matérialité hétérogène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rgbClr val="C00000"/>
                </a:solidFill>
                <a:latin typeface="Garamond" panose="02020404030301010803" pitchFamily="18" charset="0"/>
              </a:rPr>
              <a:t>II. Musique et structure cérémonielle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III. L’héritage sonore de Desvignes</a:t>
            </a:r>
          </a:p>
        </p:txBody>
      </p:sp>
    </p:spTree>
    <p:extLst>
      <p:ext uri="{BB962C8B-B14F-4D97-AF65-F5344CB8AC3E}">
        <p14:creationId xmlns:p14="http://schemas.microsoft.com/office/powerpoint/2010/main" val="220008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81AFA-091C-45FA-A1F4-2BBB22FB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2" y="795647"/>
            <a:ext cx="10474036" cy="834835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Règlement de la Maîtrise de Notre-Dame de Paris</a:t>
            </a:r>
            <a:br>
              <a:rPr lang="fr-FR" sz="2700" dirty="0">
                <a:solidFill>
                  <a:schemeClr val="tx1"/>
                </a:solidFill>
                <a:latin typeface="Garamond" panose="02020404030301010803" pitchFamily="18" charset="0"/>
              </a:rPr>
            </a:br>
            <a:r>
              <a:rPr lang="fr-FR" sz="2700" dirty="0">
                <a:solidFill>
                  <a:schemeClr val="tx1"/>
                </a:solidFill>
                <a:latin typeface="Garamond" panose="02020404030301010803" pitchFamily="18" charset="0"/>
              </a:rPr>
              <a:t>Notre-Dame de Paris, </a:t>
            </a:r>
            <a:r>
              <a:rPr lang="fr-FR" sz="2700" i="1" dirty="0">
                <a:solidFill>
                  <a:schemeClr val="tx1"/>
                </a:solidFill>
                <a:latin typeface="Garamond" panose="02020404030301010803" pitchFamily="18" charset="0"/>
              </a:rPr>
              <a:t>Registre des délibérations capitulaires</a:t>
            </a:r>
            <a:r>
              <a:rPr lang="fr-FR" sz="2700" dirty="0">
                <a:solidFill>
                  <a:schemeClr val="tx1"/>
                </a:solidFill>
                <a:latin typeface="Garamond" panose="02020404030301010803" pitchFamily="18" charset="0"/>
              </a:rPr>
              <a:t>, 13 décembre 1808</a:t>
            </a:r>
            <a:endParaRPr lang="fr-F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B91761-16C0-4D4C-ABE2-BD4B8A60D672}"/>
              </a:ext>
            </a:extLst>
          </p:cNvPr>
          <p:cNvSpPr txBox="1"/>
          <p:nvPr/>
        </p:nvSpPr>
        <p:spPr>
          <a:xfrm>
            <a:off x="629391" y="1968335"/>
            <a:ext cx="1090154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2400" dirty="0">
                <a:latin typeface="Garamond" panose="02020404030301010803" pitchFamily="18" charset="0"/>
              </a:rPr>
              <a:t>« Art. 21. Le maître de musique-compositeur compose et fait exécuter les messes, </a:t>
            </a:r>
            <a:r>
              <a:rPr lang="fr-FR" sz="2400" i="1" dirty="0">
                <a:latin typeface="Garamond" panose="02020404030301010803" pitchFamily="18" charset="0"/>
              </a:rPr>
              <a:t>Te Deum</a:t>
            </a:r>
            <a:r>
              <a:rPr lang="fr-FR" sz="2400" dirty="0">
                <a:latin typeface="Garamond" panose="02020404030301010803" pitchFamily="18" charset="0"/>
              </a:rPr>
              <a:t> et motets.</a:t>
            </a:r>
          </a:p>
          <a:p>
            <a:pPr algn="just">
              <a:spcAft>
                <a:spcPts val="600"/>
              </a:spcAft>
            </a:pPr>
            <a:r>
              <a:rPr lang="fr-FR" sz="2400" dirty="0">
                <a:latin typeface="Garamond" panose="02020404030301010803" pitchFamily="18" charset="0"/>
              </a:rPr>
              <a:t>Art. 22. Il donne ses leçons de composition et autres trois fois par semaine, depuis onze heures jusques à une heure. Il désigne les messes imprimées qui doivent être chantées pendant la semaine et y assiste pour battre la mesure ; en cas d'absence ou de maladie, il est remplacé par le sous-maître de musique.</a:t>
            </a:r>
          </a:p>
          <a:p>
            <a:pPr algn="just">
              <a:spcAft>
                <a:spcPts val="600"/>
              </a:spcAft>
            </a:pPr>
            <a:r>
              <a:rPr lang="fr-FR" sz="2400" dirty="0">
                <a:latin typeface="Garamond" panose="02020404030301010803" pitchFamily="18" charset="0"/>
              </a:rPr>
              <a:t>Art. 23. Tous les premiers dimanches de chaque mois, l’Avent et le Carême exceptés, il fait chanter à la messe par les enfants un morceau de sa composition. Les fêtes de rit annuel et </a:t>
            </a:r>
            <a:r>
              <a:rPr lang="fr-FR" sz="2400" dirty="0" err="1">
                <a:latin typeface="Garamond" panose="02020404030301010803" pitchFamily="18" charset="0"/>
              </a:rPr>
              <a:t>solemnel</a:t>
            </a:r>
            <a:r>
              <a:rPr lang="fr-FR" sz="2400" dirty="0">
                <a:latin typeface="Garamond" panose="02020404030301010803" pitchFamily="18" charset="0"/>
              </a:rPr>
              <a:t> majeur, il fait chanter à la messe un motet de sa composition. Les trois jours saints, il fait chanter à ténèbres les trois premières leçons en musique ».</a:t>
            </a:r>
          </a:p>
        </p:txBody>
      </p:sp>
    </p:spTree>
    <p:extLst>
      <p:ext uri="{BB962C8B-B14F-4D97-AF65-F5344CB8AC3E}">
        <p14:creationId xmlns:p14="http://schemas.microsoft.com/office/powerpoint/2010/main" val="363658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B73AFC6-BBB3-4E76-A8DB-7F59CEFD6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458631"/>
              </p:ext>
            </p:extLst>
          </p:nvPr>
        </p:nvGraphicFramePr>
        <p:xfrm>
          <a:off x="-2" y="1383410"/>
          <a:ext cx="12192001" cy="5474589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270662">
                  <a:extLst>
                    <a:ext uri="{9D8B030D-6E8A-4147-A177-3AD203B41FA5}">
                      <a16:colId xmlns:a16="http://schemas.microsoft.com/office/drawing/2014/main" val="1850998894"/>
                    </a:ext>
                  </a:extLst>
                </a:gridCol>
                <a:gridCol w="3171506">
                  <a:extLst>
                    <a:ext uri="{9D8B030D-6E8A-4147-A177-3AD203B41FA5}">
                      <a16:colId xmlns:a16="http://schemas.microsoft.com/office/drawing/2014/main" val="557783045"/>
                    </a:ext>
                  </a:extLst>
                </a:gridCol>
                <a:gridCol w="1186738">
                  <a:extLst>
                    <a:ext uri="{9D8B030D-6E8A-4147-A177-3AD203B41FA5}">
                      <a16:colId xmlns:a16="http://schemas.microsoft.com/office/drawing/2014/main" val="1635686739"/>
                    </a:ext>
                  </a:extLst>
                </a:gridCol>
                <a:gridCol w="2889462">
                  <a:extLst>
                    <a:ext uri="{9D8B030D-6E8A-4147-A177-3AD203B41FA5}">
                      <a16:colId xmlns:a16="http://schemas.microsoft.com/office/drawing/2014/main" val="2810876553"/>
                    </a:ext>
                  </a:extLst>
                </a:gridCol>
                <a:gridCol w="1195650">
                  <a:extLst>
                    <a:ext uri="{9D8B030D-6E8A-4147-A177-3AD203B41FA5}">
                      <a16:colId xmlns:a16="http://schemas.microsoft.com/office/drawing/2014/main" val="3259197251"/>
                    </a:ext>
                  </a:extLst>
                </a:gridCol>
                <a:gridCol w="2477983">
                  <a:extLst>
                    <a:ext uri="{9D8B030D-6E8A-4147-A177-3AD203B41FA5}">
                      <a16:colId xmlns:a16="http://schemas.microsoft.com/office/drawing/2014/main" val="2226042660"/>
                    </a:ext>
                  </a:extLst>
                </a:gridCol>
              </a:tblGrid>
              <a:tr h="879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Férie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Psaumes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>
                          <a:effectLst/>
                          <a:latin typeface="Garamond" panose="02020404030301010803" pitchFamily="18" charset="0"/>
                        </a:rPr>
                        <a:t>Férie</a:t>
                      </a:r>
                      <a:endParaRPr lang="fr-FR" sz="1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>
                          <a:effectLst/>
                          <a:latin typeface="Garamond" panose="02020404030301010803" pitchFamily="18" charset="0"/>
                        </a:rPr>
                        <a:t>Psaumes</a:t>
                      </a:r>
                      <a:endParaRPr lang="fr-FR" sz="1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>
                          <a:effectLst/>
                          <a:latin typeface="Garamond" panose="02020404030301010803" pitchFamily="18" charset="0"/>
                        </a:rPr>
                        <a:t>Férie</a:t>
                      </a:r>
                      <a:endParaRPr lang="fr-FR" sz="1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Psaumes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extLst>
                  <a:ext uri="{0D108BD9-81ED-4DB2-BD59-A6C34878D82A}">
                    <a16:rowId xmlns:a16="http://schemas.microsoft.com/office/drawing/2014/main" val="3287731238"/>
                  </a:ext>
                </a:extLst>
              </a:tr>
              <a:tr h="1651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Dimanche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1. 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Dixit Dominus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2.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Confitebor</a:t>
                      </a: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tibi</a:t>
                      </a: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… in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consilio</a:t>
                      </a:r>
                      <a:endParaRPr lang="fr-FR" sz="1800" i="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3.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Beatus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vir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4.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Laudate</a:t>
                      </a: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pueri</a:t>
                      </a:r>
                      <a:endParaRPr lang="fr-FR" sz="1800" i="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5. In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exitu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Israël 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</a:t>
                      </a:r>
                      <a:endParaRPr lang="fr-FR" sz="1800" b="1" i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Garamond" panose="02020404030301010803" pitchFamily="18" charset="0"/>
                        </a:rPr>
                        <a:t>Mercredi</a:t>
                      </a:r>
                      <a:endParaRPr lang="fr-FR" sz="18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1. Ad te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levavi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2. Qui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confidunt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3. </a:t>
                      </a:r>
                      <a:r>
                        <a:rPr lang="fr-FR" sz="1800" b="1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Nisi</a:t>
                      </a: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Dominus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4. De profundis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5. Domine, non est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exaltatum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Garamond" panose="02020404030301010803" pitchFamily="18" charset="0"/>
                        </a:rPr>
                        <a:t>Samedi</a:t>
                      </a:r>
                      <a:endParaRPr lang="fr-FR" sz="18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1.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Beati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omnes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2. Memento, Domine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3. Benedictus Dominus</a:t>
                      </a:r>
                      <a:endParaRPr lang="fr-FR" sz="18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extLst>
                  <a:ext uri="{0D108BD9-81ED-4DB2-BD59-A6C34878D82A}">
                    <a16:rowId xmlns:a16="http://schemas.microsoft.com/office/drawing/2014/main" val="2366403083"/>
                  </a:ext>
                </a:extLst>
              </a:tr>
              <a:tr h="1471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Garamond" panose="02020404030301010803" pitchFamily="18" charset="0"/>
                        </a:rPr>
                        <a:t>Lundi</a:t>
                      </a:r>
                      <a:endParaRPr lang="fr-FR" sz="1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1.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Dilexi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quoniam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exaudiet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2.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Levavi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oculos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meos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3.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Nisi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quia Dominus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4. In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convertendo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5. Super </a:t>
                      </a:r>
                      <a:r>
                        <a:rPr lang="fr-FR" sz="1800" b="1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flumina</a:t>
                      </a:r>
                      <a:endParaRPr lang="fr-FR" sz="18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>
                          <a:effectLst/>
                          <a:latin typeface="Garamond" panose="02020404030301010803" pitchFamily="18" charset="0"/>
                        </a:rPr>
                        <a:t>Jeudi</a:t>
                      </a:r>
                      <a:endParaRPr lang="fr-FR" sz="1800" b="1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1. </a:t>
                      </a:r>
                      <a:r>
                        <a:rPr lang="fr-FR" sz="1800" b="1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Credidi</a:t>
                      </a: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b="1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propter</a:t>
                      </a:r>
                      <a:endParaRPr lang="fr-FR" sz="18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2.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Confitebor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tibi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…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quoniam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3.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Exaltabo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te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Garamond" panose="02020404030301010803" pitchFamily="18" charset="0"/>
                        </a:rPr>
                        <a:t>Veille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Garamond" panose="02020404030301010803" pitchFamily="18" charset="0"/>
                        </a:rPr>
                        <a:t>de la Pentecôte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1. Ecce 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quam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bonum</a:t>
                      </a: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2. Domine…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orationem</a:t>
                      </a: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1" kern="120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3. Lauda, </a:t>
                      </a:r>
                      <a:r>
                        <a:rPr lang="fr-FR" sz="1800" b="1" kern="120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Jerusalem</a:t>
                      </a:r>
                      <a:endParaRPr lang="fr-FR" sz="1800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extLst>
                  <a:ext uri="{0D108BD9-81ED-4DB2-BD59-A6C34878D82A}">
                    <a16:rowId xmlns:a16="http://schemas.microsoft.com/office/drawing/2014/main" val="4037190846"/>
                  </a:ext>
                </a:extLst>
              </a:tr>
              <a:tr h="1471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Mardi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1. Ad </a:t>
                      </a:r>
                      <a:r>
                        <a:rPr lang="fr-FR" sz="1800" b="1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dominum</a:t>
                      </a:r>
                      <a:endParaRPr lang="fr-FR" sz="18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2.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Laetatus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sum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3. Ecce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quam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bonum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4. Domine,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clamavi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ad 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5. Voce mea ad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Dominum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Garamond" panose="02020404030301010803" pitchFamily="18" charset="0"/>
                        </a:rPr>
                        <a:t>Vendredi</a:t>
                      </a:r>
                      <a:endParaRPr lang="fr-FR" sz="18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1.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Saepé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expugnaverunt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2. Domine,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probasti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3.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Eripe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me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fr-FR" sz="1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extLst>
                  <a:ext uri="{0D108BD9-81ED-4DB2-BD59-A6C34878D82A}">
                    <a16:rowId xmlns:a16="http://schemas.microsoft.com/office/drawing/2014/main" val="96577171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0E98FBB-79E1-421A-A74D-960046A055AD}"/>
              </a:ext>
            </a:extLst>
          </p:cNvPr>
          <p:cNvSpPr txBox="1"/>
          <p:nvPr/>
        </p:nvSpPr>
        <p:spPr>
          <a:xfrm>
            <a:off x="2178574" y="166254"/>
            <a:ext cx="74094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latin typeface="Garamond" panose="02020404030301010803" pitchFamily="18" charset="0"/>
              </a:rPr>
              <a:t>Psaumes des féries pour les premières Vêpres</a:t>
            </a:r>
          </a:p>
          <a:p>
            <a:pPr algn="ctr"/>
            <a:r>
              <a:rPr lang="fr-FR" sz="3200" dirty="0">
                <a:latin typeface="Garamond" panose="02020404030301010803" pitchFamily="18" charset="0"/>
              </a:rPr>
              <a:t>mis en musique par Desvignes</a:t>
            </a:r>
            <a:endParaRPr lang="fr-FR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08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B73AFC6-BBB3-4E76-A8DB-7F59CEFD6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324458"/>
              </p:ext>
            </p:extLst>
          </p:nvPr>
        </p:nvGraphicFramePr>
        <p:xfrm>
          <a:off x="-2" y="2321560"/>
          <a:ext cx="12192002" cy="4536440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1818648">
                  <a:extLst>
                    <a:ext uri="{9D8B030D-6E8A-4147-A177-3AD203B41FA5}">
                      <a16:colId xmlns:a16="http://schemas.microsoft.com/office/drawing/2014/main" val="1850998894"/>
                    </a:ext>
                  </a:extLst>
                </a:gridCol>
                <a:gridCol w="4539251">
                  <a:extLst>
                    <a:ext uri="{9D8B030D-6E8A-4147-A177-3AD203B41FA5}">
                      <a16:colId xmlns:a16="http://schemas.microsoft.com/office/drawing/2014/main" val="557783045"/>
                    </a:ext>
                  </a:extLst>
                </a:gridCol>
                <a:gridCol w="2089454">
                  <a:extLst>
                    <a:ext uri="{9D8B030D-6E8A-4147-A177-3AD203B41FA5}">
                      <a16:colId xmlns:a16="http://schemas.microsoft.com/office/drawing/2014/main" val="1635686739"/>
                    </a:ext>
                  </a:extLst>
                </a:gridCol>
                <a:gridCol w="3744649">
                  <a:extLst>
                    <a:ext uri="{9D8B030D-6E8A-4147-A177-3AD203B41FA5}">
                      <a16:colId xmlns:a16="http://schemas.microsoft.com/office/drawing/2014/main" val="2810876553"/>
                    </a:ext>
                  </a:extLst>
                </a:gridCol>
              </a:tblGrid>
              <a:tr h="996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Fête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Psaumes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 dirty="0">
                          <a:effectLst/>
                          <a:latin typeface="Garamond" panose="02020404030301010803" pitchFamily="18" charset="0"/>
                        </a:rPr>
                        <a:t>Fête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cap="small">
                          <a:effectLst/>
                          <a:latin typeface="Garamond" panose="02020404030301010803" pitchFamily="18" charset="0"/>
                        </a:rPr>
                        <a:t>Psaumes</a:t>
                      </a:r>
                      <a:endParaRPr lang="fr-FR" sz="18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extLst>
                  <a:ext uri="{0D108BD9-81ED-4DB2-BD59-A6C34878D82A}">
                    <a16:rowId xmlns:a16="http://schemas.microsoft.com/office/drawing/2014/main" val="3287731238"/>
                  </a:ext>
                </a:extLst>
              </a:tr>
              <a:tr h="18716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Noël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1. 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Dixit Dominus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2.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Confitebor</a:t>
                      </a: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tibi</a:t>
                      </a: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… in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consilio</a:t>
                      </a:r>
                      <a:endParaRPr lang="fr-FR" sz="1800" i="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3.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Beatus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vir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4. De profundis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5. In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exitu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Israël 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</a:t>
                      </a:r>
                      <a:endParaRPr lang="fr-FR" sz="1800" b="1" i="0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Garamond" panose="02020404030301010803" pitchFamily="18" charset="0"/>
                        </a:rPr>
                        <a:t>Pentecôte</a:t>
                      </a:r>
                      <a:endParaRPr lang="fr-FR" sz="1800" b="1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1. Dixit Dominus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2.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Laudate</a:t>
                      </a:r>
                      <a:r>
                        <a:rPr lang="fr-FR" sz="180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Garamond" panose="02020404030301010803" pitchFamily="18" charset="0"/>
                        </a:rPr>
                        <a:t>pueri</a:t>
                      </a:r>
                      <a:endParaRPr lang="fr-FR" sz="180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3. 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In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exitu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Israël 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</a:t>
                      </a:r>
                      <a:endParaRPr lang="fr-FR" sz="18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3630" marR="93630" marT="0" marB="0" anchor="ctr"/>
                </a:tc>
                <a:extLst>
                  <a:ext uri="{0D108BD9-81ED-4DB2-BD59-A6C34878D82A}">
                    <a16:rowId xmlns:a16="http://schemas.microsoft.com/office/drawing/2014/main" val="2366403083"/>
                  </a:ext>
                </a:extLst>
              </a:tr>
              <a:tr h="16681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</a:rPr>
                        <a:t>Pâques</a:t>
                      </a: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1. 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Dixit Dominus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2.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Confitebor</a:t>
                      </a: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tibi</a:t>
                      </a: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… in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consilio</a:t>
                      </a:r>
                      <a:endParaRPr lang="fr-FR" sz="1800" i="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3.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Beatus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vir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4.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Laudate</a:t>
                      </a:r>
                      <a:r>
                        <a:rPr lang="fr-FR" sz="1800" i="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fr-FR" sz="1800" i="0" dirty="0" err="1">
                          <a:effectLst/>
                          <a:latin typeface="Garamond" panose="02020404030301010803" pitchFamily="18" charset="0"/>
                        </a:rPr>
                        <a:t>pueri</a:t>
                      </a:r>
                      <a:endParaRPr lang="fr-FR" sz="1800" i="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5. In </a:t>
                      </a:r>
                      <a:r>
                        <a:rPr lang="fr-FR" sz="1800" b="1" i="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exitu</a:t>
                      </a:r>
                      <a:r>
                        <a:rPr lang="fr-FR" sz="1800" b="1" i="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</a:rPr>
                        <a:t> Israël 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*</a:t>
                      </a:r>
                      <a:endParaRPr lang="fr-FR" sz="1800" b="1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Garamond" panose="02020404030301010803" pitchFamily="18" charset="0"/>
                          <a:ea typeface="Calibri" panose="020F0502020204030204" pitchFamily="34" charset="0"/>
                        </a:rPr>
                        <a:t>Assomption</a:t>
                      </a:r>
                    </a:p>
                  </a:txBody>
                  <a:tcPr marL="93630" marR="93630" marT="0" marB="0" anchor="ctr"/>
                </a:tc>
                <a:tc>
                  <a:txBody>
                    <a:bodyPr/>
                    <a:lstStyle/>
                    <a:p>
                      <a:r>
                        <a:rPr lang="fr-FR" sz="1800" b="1" kern="120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1. Dixit Dominus</a:t>
                      </a:r>
                      <a:endParaRPr lang="fr-FR" sz="1800" kern="1200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Laudate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pueri</a:t>
                      </a: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Lætatus</a:t>
                      </a:r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kern="1200" dirty="0" err="1">
                          <a:solidFill>
                            <a:schemeClr val="dk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sum</a:t>
                      </a:r>
                      <a:endParaRPr lang="fr-FR" sz="1800" kern="1200" dirty="0">
                        <a:solidFill>
                          <a:schemeClr val="dk1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1" kern="120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fr-FR" sz="1800" b="1" kern="120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Nisi</a:t>
                      </a:r>
                      <a:r>
                        <a:rPr lang="fr-FR" sz="1800" b="1" kern="120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Dominus</a:t>
                      </a:r>
                      <a:endParaRPr lang="fr-FR" sz="1800" kern="1200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1" kern="1200" dirty="0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5. Lauda </a:t>
                      </a:r>
                      <a:r>
                        <a:rPr lang="fr-FR" sz="1800" b="1" kern="1200" dirty="0" err="1">
                          <a:solidFill>
                            <a:srgbClr val="C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Jerusalem</a:t>
                      </a:r>
                      <a:endParaRPr lang="fr-FR" sz="1800" dirty="0">
                        <a:solidFill>
                          <a:srgbClr val="C00000"/>
                        </a:solidFill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</a:endParaRPr>
                    </a:p>
                  </a:txBody>
                  <a:tcPr marL="93630" marR="93630" marT="0" marB="0" anchor="ctr"/>
                </a:tc>
                <a:extLst>
                  <a:ext uri="{0D108BD9-81ED-4DB2-BD59-A6C34878D82A}">
                    <a16:rowId xmlns:a16="http://schemas.microsoft.com/office/drawing/2014/main" val="4037190846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0E98FBB-79E1-421A-A74D-960046A055AD}"/>
              </a:ext>
            </a:extLst>
          </p:cNvPr>
          <p:cNvSpPr txBox="1"/>
          <p:nvPr/>
        </p:nvSpPr>
        <p:spPr>
          <a:xfrm>
            <a:off x="1196229" y="533725"/>
            <a:ext cx="93741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>
                <a:latin typeface="Garamond" panose="02020404030301010803" pitchFamily="18" charset="0"/>
              </a:rPr>
              <a:t>Psaumes pour les secondes Vêpres des fêtes de rit Annuel</a:t>
            </a:r>
          </a:p>
          <a:p>
            <a:pPr algn="ctr"/>
            <a:r>
              <a:rPr lang="fr-FR" sz="3200" dirty="0">
                <a:latin typeface="Garamond" panose="02020404030301010803" pitchFamily="18" charset="0"/>
              </a:rPr>
              <a:t>mis en musique par Desvignes</a:t>
            </a:r>
            <a:endParaRPr lang="fr-FR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64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9F3F4-BD0D-4575-95F5-3D05F9AF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88906"/>
            <a:ext cx="10058400" cy="748454"/>
          </a:xfrm>
        </p:spPr>
        <p:txBody>
          <a:bodyPr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Garamond" panose="02020404030301010803" pitchFamily="18" charset="0"/>
              </a:rPr>
              <a:t>Plan de ma communication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D4B1B-3F1B-44F2-AA6B-4EAE6790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3864"/>
            <a:ext cx="10058400" cy="4023360"/>
          </a:xfrm>
        </p:spPr>
        <p:txBody>
          <a:bodyPr>
            <a:norm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I. Une matérialité hétérogène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chemeClr val="tx1"/>
                </a:solidFill>
                <a:latin typeface="Garamond" panose="02020404030301010803" pitchFamily="18" charset="0"/>
              </a:rPr>
              <a:t>II. Musique et structure cérémonielle</a:t>
            </a:r>
          </a:p>
          <a:p>
            <a:pPr algn="ctr"/>
            <a:endParaRPr lang="fr-FR" sz="36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ctr"/>
            <a:r>
              <a:rPr lang="fr-FR" sz="3600" dirty="0">
                <a:solidFill>
                  <a:srgbClr val="C00000"/>
                </a:solidFill>
                <a:latin typeface="Garamond" panose="02020404030301010803" pitchFamily="18" charset="0"/>
              </a:rPr>
              <a:t>III. L’héritage sonore de Desvignes</a:t>
            </a:r>
          </a:p>
        </p:txBody>
      </p:sp>
    </p:spTree>
    <p:extLst>
      <p:ext uri="{BB962C8B-B14F-4D97-AF65-F5344CB8AC3E}">
        <p14:creationId xmlns:p14="http://schemas.microsoft.com/office/powerpoint/2010/main" val="665433835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938</TotalTime>
  <Words>955</Words>
  <Application>Microsoft Office PowerPoint</Application>
  <PresentationFormat>Grand écran</PresentationFormat>
  <Paragraphs>168</Paragraphs>
  <Slides>15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Garamond</vt:lpstr>
      <vt:lpstr>Rétrospective</vt:lpstr>
      <vt:lpstr>Les "Vêpres en musique" de Pierre Desvignes</vt:lpstr>
      <vt:lpstr>Plan de ma communication</vt:lpstr>
      <vt:lpstr>Plan de ma communication</vt:lpstr>
      <vt:lpstr>Mon corpus</vt:lpstr>
      <vt:lpstr>Plan de ma communication</vt:lpstr>
      <vt:lpstr>Règlement de la Maîtrise de Notre-Dame de Paris Notre-Dame de Paris, Registre des délibérations capitulaires, 13 décembre 1808</vt:lpstr>
      <vt:lpstr>Présentation PowerPoint</vt:lpstr>
      <vt:lpstr>Présentation PowerPoint</vt:lpstr>
      <vt:lpstr>Plan de ma communication</vt:lpstr>
      <vt:lpstr>Présentation PowerPoint</vt:lpstr>
      <vt:lpstr>Présentation PowerPoint</vt:lpstr>
      <vt:lpstr>Présentation PowerPoint</vt:lpstr>
      <vt:lpstr>Plan de ma communication</vt:lpstr>
      <vt:lpstr>Pierre Desvignes à propos de la Messe des morts de François Marc exécutée à Notre-Dame de Paris le 7 décembre 1807 Lettre envoyée au Moniteur Universel fin 1807 et retranscrite dans Grégoir (Edouard), Souvenirs artistiques, Paris : Schott frères, 1888, tome 3, p. 88.</vt:lpstr>
      <vt:lpstr>Les "Vêpres en musique" de Pierre Desvignes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</dc:creator>
  <cp:lastModifiedBy>Guillaume</cp:lastModifiedBy>
  <cp:revision>81</cp:revision>
  <dcterms:created xsi:type="dcterms:W3CDTF">2019-11-28T06:34:26Z</dcterms:created>
  <dcterms:modified xsi:type="dcterms:W3CDTF">2019-11-29T14:57:24Z</dcterms:modified>
</cp:coreProperties>
</file>