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48" r:id="rId1"/>
  </p:sldMasterIdLst>
  <p:notesMasterIdLst>
    <p:notesMasterId r:id="rId58"/>
  </p:notesMasterIdLst>
  <p:sldIdLst>
    <p:sldId id="256" r:id="rId2"/>
    <p:sldId id="334" r:id="rId3"/>
    <p:sldId id="310" r:id="rId4"/>
    <p:sldId id="312" r:id="rId5"/>
    <p:sldId id="336" r:id="rId6"/>
    <p:sldId id="337" r:id="rId7"/>
    <p:sldId id="338" r:id="rId8"/>
    <p:sldId id="339" r:id="rId9"/>
    <p:sldId id="340" r:id="rId10"/>
    <p:sldId id="341" r:id="rId11"/>
    <p:sldId id="313" r:id="rId12"/>
    <p:sldId id="314"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7" r:id="rId35"/>
    <p:sldId id="366" r:id="rId36"/>
    <p:sldId id="368" r:id="rId37"/>
    <p:sldId id="363" r:id="rId38"/>
    <p:sldId id="364" r:id="rId39"/>
    <p:sldId id="365" r:id="rId40"/>
    <p:sldId id="317" r:id="rId41"/>
    <p:sldId id="318" r:id="rId42"/>
    <p:sldId id="332" r:id="rId43"/>
    <p:sldId id="319" r:id="rId44"/>
    <p:sldId id="320" r:id="rId45"/>
    <p:sldId id="321" r:id="rId46"/>
    <p:sldId id="322" r:id="rId47"/>
    <p:sldId id="323" r:id="rId48"/>
    <p:sldId id="324" r:id="rId49"/>
    <p:sldId id="325" r:id="rId50"/>
    <p:sldId id="326" r:id="rId51"/>
    <p:sldId id="327" r:id="rId52"/>
    <p:sldId id="329" r:id="rId53"/>
    <p:sldId id="330" r:id="rId54"/>
    <p:sldId id="328" r:id="rId55"/>
    <p:sldId id="331" r:id="rId56"/>
    <p:sldId id="333"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1" autoAdjust="0"/>
    <p:restoredTop sz="94660"/>
  </p:normalViewPr>
  <p:slideViewPr>
    <p:cSldViewPr snapToGrid="0">
      <p:cViewPr varScale="1">
        <p:scale>
          <a:sx n="99" d="100"/>
          <a:sy n="99" d="100"/>
        </p:scale>
        <p:origin x="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89675-29D5-B447-B385-4DD62A02924A}" type="datetimeFigureOut">
              <a:rPr lang="de-DE" smtClean="0"/>
              <a:t>25.01.20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B2984-DC38-694E-B79C-31B6C450E60F}" type="slidenum">
              <a:rPr lang="de-DE" smtClean="0"/>
              <a:t>‹Nr.›</a:t>
            </a:fld>
            <a:endParaRPr lang="de-DE"/>
          </a:p>
        </p:txBody>
      </p:sp>
    </p:spTree>
    <p:extLst>
      <p:ext uri="{BB962C8B-B14F-4D97-AF65-F5344CB8AC3E}">
        <p14:creationId xmlns:p14="http://schemas.microsoft.com/office/powerpoint/2010/main" val="143132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E6D2FA0-03B5-0B43-A5E6-ED6CE165F919}" type="datetime1">
              <a:rPr lang="de-DE" smtClean="0"/>
              <a:t>25.01.20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119451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55ECA8-F90F-CA4B-9EBC-455D22EC5D05}" type="datetime1">
              <a:rPr lang="de-DE" smtClean="0"/>
              <a:t>25.01.20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66609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48B260F-9D71-C541-9FC8-DD6A74FE12F6}" type="datetime1">
              <a:rPr lang="de-DE" smtClean="0"/>
              <a:t>25.01.20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355148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E37751-9C01-B148-A10D-3125FFFF5A8B}" type="datetime1">
              <a:rPr lang="de-DE" smtClean="0"/>
              <a:t>25.01.20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312917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8A26644-0418-B74E-92CD-D3F71CDBD647}" type="datetime1">
              <a:rPr lang="de-DE" smtClean="0"/>
              <a:t>25.01.20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24718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D8770D-14A8-8D4D-AA53-B4FB5FB25C04}" type="datetime1">
              <a:rPr lang="de-DE" smtClean="0"/>
              <a:t>25.01.20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413439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CCF5A3E-B0BA-334C-8EB5-F715B91DF264}" type="datetime1">
              <a:rPr lang="de-DE" smtClean="0"/>
              <a:t>25.01.20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412142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B878F9A-FB34-E749-97BB-93487FEA5730}" type="datetime1">
              <a:rPr lang="de-DE" smtClean="0"/>
              <a:t>25.01.20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186078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3BBD3F-5737-6048-9051-E1A5036378B6}" type="datetime1">
              <a:rPr lang="de-DE" smtClean="0"/>
              <a:t>25.01.20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385098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111D74A-91CA-D742-9D25-5E10ADC8EE4E}" type="datetime1">
              <a:rPr lang="de-DE" smtClean="0"/>
              <a:t>25.01.20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1949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F8AA98-0DCF-2944-8EE8-908CAC8BEF68}" type="datetime1">
              <a:rPr lang="de-DE" smtClean="0"/>
              <a:t>25.01.20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39F0C2-D316-4E2D-BB57-D9070DEF3AF1}" type="slidenum">
              <a:rPr lang="fr-FR" smtClean="0"/>
              <a:t>‹Nr.›</a:t>
            </a:fld>
            <a:endParaRPr lang="fr-FR"/>
          </a:p>
        </p:txBody>
      </p:sp>
    </p:spTree>
    <p:extLst>
      <p:ext uri="{BB962C8B-B14F-4D97-AF65-F5344CB8AC3E}">
        <p14:creationId xmlns:p14="http://schemas.microsoft.com/office/powerpoint/2010/main" val="53730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3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9260-3D0E-E14C-AC98-AA72440B2209}" type="datetime1">
              <a:rPr lang="de-DE" smtClean="0"/>
              <a:t>25.01.20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9F0C2-D316-4E2D-BB57-D9070DEF3AF1}" type="slidenum">
              <a:rPr lang="fr-FR" smtClean="0"/>
              <a:t>‹Nr.›</a:t>
            </a:fld>
            <a:endParaRPr lang="fr-FR"/>
          </a:p>
        </p:txBody>
      </p:sp>
    </p:spTree>
    <p:extLst>
      <p:ext uri="{BB962C8B-B14F-4D97-AF65-F5344CB8AC3E}">
        <p14:creationId xmlns:p14="http://schemas.microsoft.com/office/powerpoint/2010/main" val="36797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degruyter.com/view/serial/1953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egruyter.com/view/serial/1664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file:////var/folders/0s/p14dvwl12hg7y05qwvrkzxvc0000gp/T/com.microsoft.Word/WebArchiveCopyPasteTempFiles/page1image39965152"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3874" y="4740811"/>
            <a:ext cx="5702175" cy="538207"/>
          </a:xfrm>
        </p:spPr>
        <p:txBody>
          <a:bodyPr>
            <a:normAutofit fontScale="90000"/>
          </a:bodyPr>
          <a:lstStyle/>
          <a:p>
            <a:endParaRPr lang="fr-FR" sz="4900" dirty="0"/>
          </a:p>
        </p:txBody>
      </p:sp>
      <p:sp>
        <p:nvSpPr>
          <p:cNvPr id="3" name="Sous-titre 2"/>
          <p:cNvSpPr>
            <a:spLocks noGrp="1"/>
          </p:cNvSpPr>
          <p:nvPr>
            <p:ph type="subTitle" idx="1"/>
          </p:nvPr>
        </p:nvSpPr>
        <p:spPr>
          <a:xfrm>
            <a:off x="1373874" y="844062"/>
            <a:ext cx="9144000" cy="5262838"/>
          </a:xfrm>
        </p:spPr>
        <p:txBody>
          <a:bodyPr>
            <a:normAutofit fontScale="70000" lnSpcReduction="20000"/>
          </a:bodyPr>
          <a:lstStyle/>
          <a:p>
            <a:r>
              <a:rPr lang="de-DE" dirty="0"/>
              <a:t>SHESL-HTL 2020 </a:t>
            </a:r>
          </a:p>
          <a:p>
            <a:r>
              <a:rPr lang="de-DE" dirty="0"/>
              <a:t>« </a:t>
            </a:r>
            <a:r>
              <a:rPr lang="de-DE" dirty="0" err="1"/>
              <a:t>Simplicité</a:t>
            </a:r>
            <a:r>
              <a:rPr lang="de-DE" dirty="0"/>
              <a:t> et </a:t>
            </a:r>
            <a:r>
              <a:rPr lang="de-DE" dirty="0" err="1"/>
              <a:t>complexité</a:t>
            </a:r>
            <a:r>
              <a:rPr lang="de-DE" dirty="0"/>
              <a:t> des </a:t>
            </a:r>
            <a:r>
              <a:rPr lang="de-DE" dirty="0" err="1"/>
              <a:t>langues</a:t>
            </a:r>
            <a:r>
              <a:rPr lang="de-DE" dirty="0"/>
              <a:t> </a:t>
            </a:r>
            <a:r>
              <a:rPr lang="de-DE" dirty="0" err="1"/>
              <a:t>dans</a:t>
            </a:r>
            <a:r>
              <a:rPr lang="de-DE" dirty="0"/>
              <a:t> </a:t>
            </a:r>
            <a:r>
              <a:rPr lang="de-DE" dirty="0" err="1"/>
              <a:t>l’histoire</a:t>
            </a:r>
            <a:r>
              <a:rPr lang="de-DE" dirty="0"/>
              <a:t> des </a:t>
            </a:r>
            <a:r>
              <a:rPr lang="de-DE" dirty="0" err="1"/>
              <a:t>théories</a:t>
            </a:r>
            <a:r>
              <a:rPr lang="de-DE" dirty="0"/>
              <a:t> </a:t>
            </a:r>
            <a:r>
              <a:rPr lang="de-DE" dirty="0" err="1"/>
              <a:t>linguistiques</a:t>
            </a:r>
            <a:r>
              <a:rPr lang="de-DE" dirty="0"/>
              <a:t> »</a:t>
            </a:r>
          </a:p>
          <a:p>
            <a:r>
              <a:rPr lang="de-DE" dirty="0"/>
              <a:t>Paris 23-25 </a:t>
            </a:r>
            <a:r>
              <a:rPr lang="de-DE" dirty="0" err="1"/>
              <a:t>janvier</a:t>
            </a:r>
            <a:r>
              <a:rPr lang="de-DE" dirty="0"/>
              <a:t> 2020</a:t>
            </a:r>
          </a:p>
          <a:p>
            <a:endParaRPr lang="de-DE" dirty="0"/>
          </a:p>
          <a:p>
            <a:endParaRPr lang="de-DE" dirty="0"/>
          </a:p>
          <a:p>
            <a:endParaRPr lang="de-DE" dirty="0"/>
          </a:p>
          <a:p>
            <a:endParaRPr lang="de-DE" dirty="0"/>
          </a:p>
          <a:p>
            <a:r>
              <a:rPr lang="de-DE" sz="3300" b="1" i="1" dirty="0" err="1"/>
              <a:t>Simplicité</a:t>
            </a:r>
            <a:r>
              <a:rPr lang="de-DE" sz="3300" b="1" i="1" dirty="0"/>
              <a:t> et </a:t>
            </a:r>
            <a:r>
              <a:rPr lang="de-DE" sz="3300" b="1" i="1" dirty="0" err="1"/>
              <a:t>complexité</a:t>
            </a:r>
            <a:r>
              <a:rPr lang="de-DE" sz="3300" b="1" i="1" dirty="0"/>
              <a:t> au 18</a:t>
            </a:r>
            <a:r>
              <a:rPr lang="de-DE" sz="3300" b="1" i="1" baseline="30000" dirty="0"/>
              <a:t>e</a:t>
            </a:r>
            <a:r>
              <a:rPr lang="de-DE" sz="3300" b="1" i="1" dirty="0"/>
              <a:t> </a:t>
            </a:r>
            <a:r>
              <a:rPr lang="de-DE" sz="3300" b="1" i="1" dirty="0" err="1"/>
              <a:t>siècle</a:t>
            </a:r>
            <a:r>
              <a:rPr lang="de-DE" sz="3300" b="1" i="1" dirty="0"/>
              <a:t> à travers le </a:t>
            </a:r>
            <a:r>
              <a:rPr lang="de-DE" sz="3300" b="1" i="1" dirty="0" err="1"/>
              <a:t>prisme</a:t>
            </a:r>
            <a:r>
              <a:rPr lang="de-DE" sz="3300" b="1" i="1" dirty="0"/>
              <a:t> de la </a:t>
            </a:r>
            <a:r>
              <a:rPr lang="de-DE" sz="3300" b="1" i="1" dirty="0" err="1"/>
              <a:t>brièveté</a:t>
            </a:r>
            <a:r>
              <a:rPr lang="de-DE" sz="3300" b="1" i="1" dirty="0"/>
              <a:t> et de la </a:t>
            </a:r>
            <a:r>
              <a:rPr lang="de-DE" sz="3300" b="1" i="1" dirty="0" err="1"/>
              <a:t>prolixité</a:t>
            </a:r>
            <a:endParaRPr lang="de-DE" sz="3300" b="1" dirty="0"/>
          </a:p>
          <a:p>
            <a:endParaRPr lang="de-DE" dirty="0"/>
          </a:p>
          <a:p>
            <a:endParaRPr lang="de-DE" dirty="0"/>
          </a:p>
          <a:p>
            <a:endParaRPr lang="de-DE" dirty="0"/>
          </a:p>
          <a:p>
            <a:endParaRPr lang="de-DE" dirty="0"/>
          </a:p>
          <a:p>
            <a:endParaRPr lang="de-DE" dirty="0"/>
          </a:p>
          <a:p>
            <a:endParaRPr lang="de-DE" dirty="0"/>
          </a:p>
          <a:p>
            <a:r>
              <a:rPr lang="de-DE" dirty="0"/>
              <a:t>Friederike Spitzl-Dupic, </a:t>
            </a:r>
            <a:r>
              <a:rPr lang="de-DE" dirty="0" err="1"/>
              <a:t>Université</a:t>
            </a:r>
            <a:r>
              <a:rPr lang="de-DE" dirty="0"/>
              <a:t> </a:t>
            </a:r>
            <a:r>
              <a:rPr lang="de-DE" dirty="0" err="1"/>
              <a:t>Clermont</a:t>
            </a:r>
            <a:r>
              <a:rPr lang="de-DE" dirty="0"/>
              <a:t> Auvergne</a:t>
            </a:r>
          </a:p>
          <a:p>
            <a:r>
              <a:rPr lang="de-DE" dirty="0" err="1"/>
              <a:t>Laboratoire</a:t>
            </a:r>
            <a:r>
              <a:rPr lang="de-DE" dirty="0"/>
              <a:t> de Recherche </a:t>
            </a:r>
            <a:r>
              <a:rPr lang="de-DE" dirty="0" err="1"/>
              <a:t>sur</a:t>
            </a:r>
            <a:r>
              <a:rPr lang="de-DE" dirty="0"/>
              <a:t> le </a:t>
            </a:r>
            <a:r>
              <a:rPr lang="de-DE" dirty="0" err="1"/>
              <a:t>Langage</a:t>
            </a:r>
            <a:r>
              <a:rPr lang="de-DE" dirty="0"/>
              <a:t> (EA 999)</a:t>
            </a:r>
          </a:p>
          <a:p>
            <a:endParaRPr lang="fr-FR" dirty="0"/>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858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87527" b="89737"/>
          <a:stretch>
            <a:fillRect/>
          </a:stretch>
        </p:blipFill>
        <p:spPr bwMode="auto">
          <a:xfrm>
            <a:off x="10367888" y="0"/>
            <a:ext cx="1824111" cy="11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70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D5378-D867-FB47-B5F9-D144E45C07E9}"/>
              </a:ext>
            </a:extLst>
          </p:cNvPr>
          <p:cNvSpPr>
            <a:spLocks noGrp="1"/>
          </p:cNvSpPr>
          <p:nvPr>
            <p:ph type="title"/>
          </p:nvPr>
        </p:nvSpPr>
        <p:spPr/>
        <p:txBody>
          <a:bodyPr/>
          <a:lstStyle/>
          <a:p>
            <a:pPr algn="ctr"/>
            <a:r>
              <a:rPr lang="de-DE" dirty="0"/>
              <a:t>La </a:t>
            </a:r>
            <a:r>
              <a:rPr lang="de-DE" dirty="0" err="1"/>
              <a:t>prolixité</a:t>
            </a:r>
            <a:endParaRPr lang="de-DE" dirty="0"/>
          </a:p>
        </p:txBody>
      </p:sp>
      <p:sp>
        <p:nvSpPr>
          <p:cNvPr id="3" name="Inhaltsplatzhalter 2">
            <a:extLst>
              <a:ext uri="{FF2B5EF4-FFF2-40B4-BE49-F238E27FC236}">
                <a16:creationId xmlns:a16="http://schemas.microsoft.com/office/drawing/2014/main" id="{4B89F187-7D41-7347-AC99-471F19DDBD16}"/>
              </a:ext>
            </a:extLst>
          </p:cNvPr>
          <p:cNvSpPr>
            <a:spLocks noGrp="1"/>
          </p:cNvSpPr>
          <p:nvPr>
            <p:ph idx="1"/>
          </p:nvPr>
        </p:nvSpPr>
        <p:spPr/>
        <p:txBody>
          <a:bodyPr>
            <a:normAutofit fontScale="92500" lnSpcReduction="10000"/>
          </a:bodyPr>
          <a:lstStyle/>
          <a:p>
            <a:pPr marL="0" indent="0">
              <a:buNone/>
            </a:pPr>
            <a:r>
              <a:rPr lang="fr-FR" dirty="0"/>
              <a:t>prolixité – en allemand </a:t>
            </a:r>
            <a:r>
              <a:rPr lang="fr-FR" i="1" dirty="0" err="1"/>
              <a:t>weitschweif</a:t>
            </a:r>
            <a:r>
              <a:rPr lang="fr-FR" i="1" dirty="0"/>
              <a:t>(f)</a:t>
            </a:r>
            <a:r>
              <a:rPr lang="fr-FR" i="1" dirty="0" err="1"/>
              <a:t>ig</a:t>
            </a:r>
            <a:r>
              <a:rPr lang="fr-FR" i="1" dirty="0"/>
              <a:t> / </a:t>
            </a:r>
            <a:r>
              <a:rPr lang="fr-FR" i="1" dirty="0" err="1"/>
              <a:t>Weitschweif</a:t>
            </a:r>
            <a:r>
              <a:rPr lang="fr-FR" i="1" dirty="0"/>
              <a:t>(f)</a:t>
            </a:r>
            <a:r>
              <a:rPr lang="fr-FR" i="1" dirty="0" err="1"/>
              <a:t>igkeit</a:t>
            </a:r>
            <a:r>
              <a:rPr lang="fr-FR" i="1" dirty="0"/>
              <a:t>,</a:t>
            </a:r>
            <a:r>
              <a:rPr lang="fr-FR" dirty="0"/>
              <a:t> ou parfois </a:t>
            </a:r>
            <a:r>
              <a:rPr lang="fr-FR" i="1" dirty="0" err="1"/>
              <a:t>Weitläuf</a:t>
            </a:r>
            <a:r>
              <a:rPr lang="fr-FR" dirty="0"/>
              <a:t>(f)</a:t>
            </a:r>
            <a:r>
              <a:rPr lang="fr-FR" dirty="0" err="1"/>
              <a:t>tigkeit</a:t>
            </a:r>
            <a:r>
              <a:rPr lang="fr-FR" dirty="0"/>
              <a:t> ou, rarement, </a:t>
            </a:r>
            <a:r>
              <a:rPr lang="fr-FR" i="1" dirty="0" err="1"/>
              <a:t>Ueberfluss</a:t>
            </a:r>
            <a:r>
              <a:rPr lang="fr-FR" i="1" dirty="0"/>
              <a:t> / </a:t>
            </a:r>
            <a:r>
              <a:rPr lang="fr-FR" i="1" dirty="0" err="1"/>
              <a:t>Überfluss</a:t>
            </a:r>
            <a:r>
              <a:rPr lang="fr-FR" i="1" dirty="0"/>
              <a:t> </a:t>
            </a:r>
          </a:p>
          <a:p>
            <a:pPr marL="0" indent="0">
              <a:buNone/>
            </a:pPr>
            <a:endParaRPr lang="fr-FR" dirty="0"/>
          </a:p>
          <a:p>
            <a:pPr marL="0" indent="0">
              <a:buNone/>
            </a:pPr>
            <a:r>
              <a:rPr lang="fr-FR" dirty="0">
                <a:sym typeface="Wingdings" pitchFamily="2" charset="2"/>
              </a:rPr>
              <a:t> </a:t>
            </a:r>
            <a:r>
              <a:rPr lang="fr-FR" dirty="0"/>
              <a:t>Précepte : éviter trop de longueurs et de détails non pertinents =&gt; </a:t>
            </a:r>
          </a:p>
          <a:p>
            <a:pPr marL="0" indent="0">
              <a:buNone/>
            </a:pPr>
            <a:r>
              <a:rPr lang="fr-FR" dirty="0"/>
              <a:t>Précepte présent dans « presque chaque ars </a:t>
            </a:r>
            <a:r>
              <a:rPr lang="fr-FR" dirty="0" err="1"/>
              <a:t>dictandi</a:t>
            </a:r>
            <a:r>
              <a:rPr lang="fr-FR" dirty="0"/>
              <a:t> dont nous avons connaissance »</a:t>
            </a:r>
            <a:r>
              <a:rPr lang="de-DE" dirty="0"/>
              <a:t> </a:t>
            </a:r>
            <a:r>
              <a:rPr lang="fr-FR" dirty="0"/>
              <a:t>(Camargo 1991 : 24, trad. FSD). </a:t>
            </a:r>
            <a:r>
              <a:rPr lang="de-DE" dirty="0"/>
              <a:t> </a:t>
            </a:r>
            <a:r>
              <a:rPr lang="fr-FR" dirty="0"/>
              <a:t> </a:t>
            </a:r>
            <a:endParaRPr lang="de-DE" dirty="0"/>
          </a:p>
          <a:p>
            <a:pPr marL="0" indent="0">
              <a:buNone/>
            </a:pPr>
            <a:r>
              <a:rPr lang="de-DE" dirty="0"/>
              <a:t>cf. </a:t>
            </a:r>
          </a:p>
          <a:p>
            <a:pPr>
              <a:buFontTx/>
              <a:buChar char="-"/>
            </a:pPr>
            <a:r>
              <a:rPr lang="fr-FR" dirty="0"/>
              <a:t>la maxime de modalité de </a:t>
            </a:r>
            <a:r>
              <a:rPr lang="fr-FR" dirty="0" err="1"/>
              <a:t>Grice</a:t>
            </a:r>
            <a:r>
              <a:rPr lang="fr-FR" dirty="0"/>
              <a:t> </a:t>
            </a:r>
            <a:r>
              <a:rPr lang="fr-FR" i="1" dirty="0"/>
              <a:t>Be </a:t>
            </a:r>
            <a:r>
              <a:rPr lang="fr-FR" i="1" dirty="0" err="1"/>
              <a:t>brief</a:t>
            </a:r>
            <a:r>
              <a:rPr lang="fr-FR" i="1" dirty="0"/>
              <a:t>, </a:t>
            </a:r>
            <a:r>
              <a:rPr lang="fr-FR" i="1" dirty="0" err="1"/>
              <a:t>avoid</a:t>
            </a:r>
            <a:r>
              <a:rPr lang="fr-FR" i="1" dirty="0"/>
              <a:t> </a:t>
            </a:r>
            <a:r>
              <a:rPr lang="fr-FR" i="1" dirty="0" err="1"/>
              <a:t>unnecessary</a:t>
            </a:r>
            <a:r>
              <a:rPr lang="fr-FR" i="1" dirty="0"/>
              <a:t> </a:t>
            </a:r>
            <a:r>
              <a:rPr lang="fr-FR" i="1" dirty="0" err="1"/>
              <a:t>prolixity</a:t>
            </a:r>
            <a:r>
              <a:rPr lang="fr-FR" dirty="0"/>
              <a:t> </a:t>
            </a:r>
          </a:p>
          <a:p>
            <a:pPr>
              <a:buFontTx/>
              <a:buChar char="-"/>
            </a:pPr>
            <a:r>
              <a:rPr lang="fr-FR" dirty="0"/>
              <a:t>adopté par ex. par l’École de Hambourg, i.e. les psychologues </a:t>
            </a:r>
            <a:r>
              <a:rPr lang="fr-FR" dirty="0" err="1"/>
              <a:t>Tausch</a:t>
            </a:r>
            <a:r>
              <a:rPr lang="fr-FR" dirty="0"/>
              <a:t>, Langer, </a:t>
            </a:r>
            <a:r>
              <a:rPr lang="fr-FR" dirty="0" err="1"/>
              <a:t>von</a:t>
            </a:r>
            <a:r>
              <a:rPr lang="fr-FR" dirty="0"/>
              <a:t> Thun </a:t>
            </a:r>
            <a:r>
              <a:rPr lang="fr-FR" baseline="30000" dirty="0"/>
              <a:t>10</a:t>
            </a:r>
            <a:r>
              <a:rPr lang="fr-FR" dirty="0"/>
              <a:t>2015. </a:t>
            </a:r>
            <a:r>
              <a:rPr lang="fr-FR" i="1" dirty="0" err="1"/>
              <a:t>Sich</a:t>
            </a:r>
            <a:r>
              <a:rPr lang="fr-FR" i="1" dirty="0"/>
              <a:t> </a:t>
            </a:r>
            <a:r>
              <a:rPr lang="fr-FR" i="1" dirty="0" err="1"/>
              <a:t>verständlich</a:t>
            </a:r>
            <a:r>
              <a:rPr lang="fr-FR" i="1" dirty="0"/>
              <a:t> </a:t>
            </a:r>
            <a:r>
              <a:rPr lang="fr-FR" i="1" dirty="0" err="1"/>
              <a:t>ausdrücken</a:t>
            </a:r>
            <a:r>
              <a:rPr lang="fr-FR" i="1" dirty="0"/>
              <a:t>…</a:t>
            </a:r>
            <a:endParaRPr lang="de-DE" dirty="0"/>
          </a:p>
        </p:txBody>
      </p:sp>
      <p:sp>
        <p:nvSpPr>
          <p:cNvPr id="4" name="Foliennummernplatzhalter 3">
            <a:extLst>
              <a:ext uri="{FF2B5EF4-FFF2-40B4-BE49-F238E27FC236}">
                <a16:creationId xmlns:a16="http://schemas.microsoft.com/office/drawing/2014/main" id="{D2CCC9D8-B476-C64B-AF77-BFB7614EC2C8}"/>
              </a:ext>
            </a:extLst>
          </p:cNvPr>
          <p:cNvSpPr>
            <a:spLocks noGrp="1"/>
          </p:cNvSpPr>
          <p:nvPr>
            <p:ph type="sldNum" sz="quarter" idx="12"/>
          </p:nvPr>
        </p:nvSpPr>
        <p:spPr/>
        <p:txBody>
          <a:bodyPr/>
          <a:lstStyle/>
          <a:p>
            <a:fld id="{0939F0C2-D316-4E2D-BB57-D9070DEF3AF1}" type="slidenum">
              <a:rPr lang="fr-FR" smtClean="0"/>
              <a:t>10</a:t>
            </a:fld>
            <a:endParaRPr lang="fr-FR"/>
          </a:p>
        </p:txBody>
      </p:sp>
    </p:spTree>
    <p:extLst>
      <p:ext uri="{BB962C8B-B14F-4D97-AF65-F5344CB8AC3E}">
        <p14:creationId xmlns:p14="http://schemas.microsoft.com/office/powerpoint/2010/main" val="24762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709002"/>
          </a:xfrm>
        </p:spPr>
        <p:txBody>
          <a:bodyPr/>
          <a:lstStyle/>
          <a:p>
            <a:pPr algn="ctr"/>
            <a:r>
              <a:rPr lang="fr-FR" dirty="0"/>
              <a:t>Prolixité</a:t>
            </a:r>
          </a:p>
        </p:txBody>
      </p:sp>
      <p:sp>
        <p:nvSpPr>
          <p:cNvPr id="3" name="Espace réservé du contenu 2"/>
          <p:cNvSpPr>
            <a:spLocks noGrp="1"/>
          </p:cNvSpPr>
          <p:nvPr>
            <p:ph idx="1"/>
          </p:nvPr>
        </p:nvSpPr>
        <p:spPr>
          <a:xfrm>
            <a:off x="348803" y="1368716"/>
            <a:ext cx="10515600" cy="4898269"/>
          </a:xfrm>
        </p:spPr>
        <p:txBody>
          <a:bodyPr>
            <a:normAutofit/>
          </a:bodyPr>
          <a:lstStyle/>
          <a:p>
            <a:pPr marL="0" indent="0">
              <a:buNone/>
            </a:pPr>
            <a:r>
              <a:rPr lang="fr-FR" dirty="0"/>
              <a:t>	</a:t>
            </a:r>
          </a:p>
          <a:p>
            <a:pPr marL="0" indent="0">
              <a:buNone/>
            </a:pPr>
            <a:r>
              <a:rPr lang="fr-FR" b="1" dirty="0"/>
              <a:t>La connotation négative</a:t>
            </a:r>
            <a:r>
              <a:rPr lang="fr-FR" dirty="0"/>
              <a:t> </a:t>
            </a:r>
          </a:p>
          <a:p>
            <a:pPr marL="0" indent="0">
              <a:buNone/>
            </a:pPr>
            <a:r>
              <a:rPr lang="de-DE" sz="2400" dirty="0"/>
              <a:t>Vgl. </a:t>
            </a:r>
            <a:r>
              <a:rPr lang="de-DE" sz="2400" dirty="0" err="1"/>
              <a:t>Zedler</a:t>
            </a:r>
            <a:r>
              <a:rPr lang="de-DE" sz="2400" dirty="0"/>
              <a:t> (1731-1754) </a:t>
            </a:r>
            <a:r>
              <a:rPr lang="de-DE" sz="2400" i="1" dirty="0"/>
              <a:t>Das </a:t>
            </a:r>
            <a:r>
              <a:rPr lang="de-DE" sz="2400" i="1" dirty="0" err="1"/>
              <a:t>Grosse</a:t>
            </a:r>
            <a:r>
              <a:rPr lang="de-DE" sz="2400" i="1" dirty="0"/>
              <a:t> vollständige Universal-</a:t>
            </a:r>
            <a:r>
              <a:rPr lang="de-DE" sz="2400" i="1" dirty="0" err="1"/>
              <a:t>Lexicon</a:t>
            </a:r>
            <a:r>
              <a:rPr lang="de-DE" sz="2400" i="1" dirty="0"/>
              <a:t> Aller </a:t>
            </a:r>
            <a:r>
              <a:rPr lang="de-DE" sz="2400" i="1" dirty="0" err="1"/>
              <a:t>Wissenschafften</a:t>
            </a:r>
            <a:r>
              <a:rPr lang="de-DE" sz="2400" i="1" dirty="0"/>
              <a:t> und Künste </a:t>
            </a:r>
            <a:r>
              <a:rPr lang="de-DE" sz="2400" dirty="0"/>
              <a:t>[…] (1747, Bd. 54, 752, </a:t>
            </a:r>
            <a:r>
              <a:rPr lang="de-DE" sz="2400" dirty="0" err="1"/>
              <a:t>Sp</a:t>
            </a:r>
            <a:r>
              <a:rPr lang="de-DE" sz="2400" dirty="0"/>
              <a:t>. 1477-78</a:t>
            </a:r>
            <a:r>
              <a:rPr lang="de-DE" dirty="0"/>
              <a:t>): </a:t>
            </a:r>
          </a:p>
          <a:p>
            <a:pPr marL="0" indent="0" algn="just">
              <a:buNone/>
            </a:pPr>
            <a:r>
              <a:rPr lang="de-DE" dirty="0"/>
              <a:t>„</a:t>
            </a:r>
            <a:r>
              <a:rPr lang="de-DE" dirty="0" err="1"/>
              <a:t>Weitläuffigkteit</a:t>
            </a:r>
            <a:r>
              <a:rPr lang="de-DE" dirty="0"/>
              <a:t>, oder </a:t>
            </a:r>
            <a:r>
              <a:rPr lang="de-DE" dirty="0" err="1"/>
              <a:t>Weitschweiffigkeit</a:t>
            </a:r>
            <a:r>
              <a:rPr lang="de-DE" dirty="0"/>
              <a:t>, Lat. </a:t>
            </a:r>
            <a:r>
              <a:rPr lang="de-DE" i="1" dirty="0" err="1"/>
              <a:t>Prolixitas</a:t>
            </a:r>
            <a:r>
              <a:rPr lang="de-DE" dirty="0"/>
              <a:t>, oder </a:t>
            </a:r>
            <a:r>
              <a:rPr lang="de-DE" i="1" dirty="0" err="1"/>
              <a:t>Ambages</a:t>
            </a:r>
            <a:r>
              <a:rPr lang="de-DE" dirty="0"/>
              <a:t>, wird von einigen Schriftstellern bisweilen aus Einfalt bisweilen aus Singularität </a:t>
            </a:r>
            <a:r>
              <a:rPr lang="de-DE" b="1" i="1" dirty="0"/>
              <a:t>begangen</a:t>
            </a:r>
            <a:r>
              <a:rPr lang="de-DE" dirty="0"/>
              <a:t> [...]“ (</a:t>
            </a:r>
            <a:r>
              <a:rPr lang="de-DE" dirty="0" err="1"/>
              <a:t>Hrvhg</a:t>
            </a:r>
            <a:r>
              <a:rPr lang="de-DE" dirty="0"/>
              <a:t>., FSD)</a:t>
            </a:r>
            <a:endParaRPr lang="fr-FR" dirty="0"/>
          </a:p>
        </p:txBody>
      </p:sp>
      <p:sp>
        <p:nvSpPr>
          <p:cNvPr id="5" name="Foliennummernplatzhalter 4">
            <a:extLst>
              <a:ext uri="{FF2B5EF4-FFF2-40B4-BE49-F238E27FC236}">
                <a16:creationId xmlns:a16="http://schemas.microsoft.com/office/drawing/2014/main" id="{82985363-2962-E94F-B8AF-7F6AC733E7CF}"/>
              </a:ext>
            </a:extLst>
          </p:cNvPr>
          <p:cNvSpPr>
            <a:spLocks noGrp="1"/>
          </p:cNvSpPr>
          <p:nvPr>
            <p:ph type="sldNum" sz="quarter" idx="12"/>
          </p:nvPr>
        </p:nvSpPr>
        <p:spPr/>
        <p:txBody>
          <a:bodyPr/>
          <a:lstStyle/>
          <a:p>
            <a:fld id="{0939F0C2-D316-4E2D-BB57-D9070DEF3AF1}" type="slidenum">
              <a:rPr lang="fr-FR" smtClean="0"/>
              <a:t>11</a:t>
            </a:fld>
            <a:endParaRPr lang="fr-FR"/>
          </a:p>
        </p:txBody>
      </p:sp>
    </p:spTree>
    <p:extLst>
      <p:ext uri="{BB962C8B-B14F-4D97-AF65-F5344CB8AC3E}">
        <p14:creationId xmlns:p14="http://schemas.microsoft.com/office/powerpoint/2010/main" val="322935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 </a:t>
            </a:r>
            <a:r>
              <a:rPr lang="fr-FR" dirty="0" err="1"/>
              <a:t>Zedler</a:t>
            </a:r>
            <a:r>
              <a:rPr lang="fr-FR" dirty="0"/>
              <a:t>:</a:t>
            </a:r>
          </a:p>
        </p:txBody>
      </p:sp>
      <p:sp>
        <p:nvSpPr>
          <p:cNvPr id="5" name="Foliennummernplatzhalter 4">
            <a:extLst>
              <a:ext uri="{FF2B5EF4-FFF2-40B4-BE49-F238E27FC236}">
                <a16:creationId xmlns:a16="http://schemas.microsoft.com/office/drawing/2014/main" id="{9D4D9784-C897-0F49-8729-07E793932426}"/>
              </a:ext>
            </a:extLst>
          </p:cNvPr>
          <p:cNvSpPr>
            <a:spLocks noGrp="1"/>
          </p:cNvSpPr>
          <p:nvPr>
            <p:ph type="sldNum" sz="quarter" idx="12"/>
          </p:nvPr>
        </p:nvSpPr>
        <p:spPr/>
        <p:txBody>
          <a:bodyPr/>
          <a:lstStyle/>
          <a:p>
            <a:fld id="{0939F0C2-D316-4E2D-BB57-D9070DEF3AF1}" type="slidenum">
              <a:rPr lang="fr-FR" smtClean="0"/>
              <a:t>12</a:t>
            </a:fld>
            <a:endParaRPr lang="fr-FR"/>
          </a:p>
        </p:txBody>
      </p:sp>
      <p:pic>
        <p:nvPicPr>
          <p:cNvPr id="8" name="Inhaltsplatzhalter 3">
            <a:extLst>
              <a:ext uri="{FF2B5EF4-FFF2-40B4-BE49-F238E27FC236}">
                <a16:creationId xmlns:a16="http://schemas.microsoft.com/office/drawing/2014/main" id="{DC5D825D-2076-ED42-9FD1-2606C1A156B5}"/>
              </a:ext>
            </a:extLst>
          </p:cNvPr>
          <p:cNvPicPr>
            <a:picLocks noGrp="1"/>
          </p:cNvPicPr>
          <p:nvPr>
            <p:ph idx="1"/>
          </p:nvPr>
        </p:nvPicPr>
        <p:blipFill rotWithShape="1">
          <a:blip r:embed="rId2"/>
          <a:srcRect l="49421" t="64936" r="10857" b="7879"/>
          <a:stretch/>
        </p:blipFill>
        <p:spPr bwMode="auto">
          <a:xfrm>
            <a:off x="1931832" y="1918952"/>
            <a:ext cx="6678768" cy="2923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99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6FE9A-0D35-2B47-8319-8B9B66926562}"/>
              </a:ext>
            </a:extLst>
          </p:cNvPr>
          <p:cNvSpPr>
            <a:spLocks noGrp="1"/>
          </p:cNvSpPr>
          <p:nvPr>
            <p:ph type="title"/>
          </p:nvPr>
        </p:nvSpPr>
        <p:spPr/>
        <p:txBody>
          <a:bodyPr>
            <a:normAutofit fontScale="90000"/>
          </a:bodyPr>
          <a:lstStyle/>
          <a:p>
            <a:r>
              <a:rPr lang="de-DE" dirty="0" err="1"/>
              <a:t>Prolixité</a:t>
            </a:r>
            <a:r>
              <a:rPr lang="de-DE" dirty="0"/>
              <a:t> </a:t>
            </a:r>
            <a:r>
              <a:rPr lang="de-DE" dirty="0" err="1"/>
              <a:t>chez</a:t>
            </a:r>
            <a:r>
              <a:rPr lang="de-DE" dirty="0"/>
              <a:t> Leibniz : </a:t>
            </a:r>
            <a:r>
              <a:rPr lang="de-DE" i="1" dirty="0"/>
              <a:t>Langue, </a:t>
            </a:r>
            <a:r>
              <a:rPr lang="de-DE" i="1" dirty="0" err="1"/>
              <a:t>esthétique</a:t>
            </a:r>
            <a:r>
              <a:rPr lang="de-DE" i="1" dirty="0"/>
              <a:t> et </a:t>
            </a:r>
            <a:r>
              <a:rPr lang="de-DE" i="1" dirty="0" err="1"/>
              <a:t>efficience</a:t>
            </a:r>
            <a:r>
              <a:rPr lang="de-DE" i="1" dirty="0"/>
              <a:t> </a:t>
            </a:r>
            <a:r>
              <a:rPr lang="de-DE" i="1" dirty="0" err="1"/>
              <a:t>communicative</a:t>
            </a:r>
            <a:r>
              <a:rPr lang="de-DE" i="1" dirty="0"/>
              <a:t> </a:t>
            </a:r>
            <a:br>
              <a:rPr lang="de-DE" dirty="0"/>
            </a:br>
            <a:endParaRPr lang="de-DE" dirty="0"/>
          </a:p>
        </p:txBody>
      </p:sp>
      <p:sp>
        <p:nvSpPr>
          <p:cNvPr id="3" name="Inhaltsplatzhalter 2">
            <a:extLst>
              <a:ext uri="{FF2B5EF4-FFF2-40B4-BE49-F238E27FC236}">
                <a16:creationId xmlns:a16="http://schemas.microsoft.com/office/drawing/2014/main" id="{D7C431C0-E98D-8B4A-ACF5-3C1625CB7264}"/>
              </a:ext>
            </a:extLst>
          </p:cNvPr>
          <p:cNvSpPr>
            <a:spLocks noGrp="1"/>
          </p:cNvSpPr>
          <p:nvPr>
            <p:ph idx="1"/>
          </p:nvPr>
        </p:nvSpPr>
        <p:spPr/>
        <p:txBody>
          <a:bodyPr>
            <a:normAutofit fontScale="70000" lnSpcReduction="20000"/>
          </a:bodyPr>
          <a:lstStyle/>
          <a:p>
            <a:r>
              <a:rPr lang="fr-FR" sz="3800" dirty="0"/>
              <a:t>Leibniz 1697-1712 « </a:t>
            </a:r>
            <a:r>
              <a:rPr lang="fr-FR" sz="3800" dirty="0" err="1"/>
              <a:t>Unvorgreiffliche</a:t>
            </a:r>
            <a:r>
              <a:rPr lang="fr-FR" sz="3800" dirty="0"/>
              <a:t> </a:t>
            </a:r>
            <a:r>
              <a:rPr lang="fr-FR" sz="3800" dirty="0" err="1"/>
              <a:t>Gedancken</a:t>
            </a:r>
            <a:r>
              <a:rPr lang="fr-FR" sz="3800" dirty="0"/>
              <a:t>, </a:t>
            </a:r>
            <a:r>
              <a:rPr lang="fr-FR" sz="3800" dirty="0" err="1"/>
              <a:t>betreffend</a:t>
            </a:r>
            <a:r>
              <a:rPr lang="fr-FR" sz="3800" dirty="0"/>
              <a:t> die </a:t>
            </a:r>
            <a:r>
              <a:rPr lang="fr-FR" sz="3800" dirty="0" err="1"/>
              <a:t>Ausübung</a:t>
            </a:r>
            <a:r>
              <a:rPr lang="fr-FR" sz="3800" dirty="0"/>
              <a:t> </a:t>
            </a:r>
            <a:r>
              <a:rPr lang="fr-FR" sz="3800" dirty="0" err="1"/>
              <a:t>und</a:t>
            </a:r>
            <a:r>
              <a:rPr lang="fr-FR" sz="3800" dirty="0"/>
              <a:t> </a:t>
            </a:r>
            <a:r>
              <a:rPr lang="fr-FR" sz="3800" dirty="0" err="1"/>
              <a:t>Verbesserung</a:t>
            </a:r>
            <a:r>
              <a:rPr lang="fr-FR" sz="3800" dirty="0"/>
              <a:t> der </a:t>
            </a:r>
            <a:r>
              <a:rPr lang="fr-FR" sz="3800" dirty="0" err="1"/>
              <a:t>Teutschen</a:t>
            </a:r>
            <a:r>
              <a:rPr lang="fr-FR" sz="3800" dirty="0"/>
              <a:t> </a:t>
            </a:r>
            <a:r>
              <a:rPr lang="fr-FR" sz="3800" dirty="0" err="1"/>
              <a:t>Sprache</a:t>
            </a:r>
            <a:r>
              <a:rPr lang="fr-FR" sz="3800" dirty="0"/>
              <a:t> »: </a:t>
            </a:r>
            <a:endParaRPr lang="de-DE" sz="3800" dirty="0"/>
          </a:p>
          <a:p>
            <a:r>
              <a:rPr lang="fr-FR" sz="3800" dirty="0"/>
              <a:t>« Chaque langue, quelle que soit sa pauvreté, peut au bout du compte tout donner, bien qu’on dise qu’il y a des peuples barbares à qui on ne pourrait pas signifier ce que Dieu veut dire. Mais même si tout peut finalement être signifié à l’aide de </a:t>
            </a:r>
            <a:r>
              <a:rPr lang="fr-FR" sz="3800" b="1" dirty="0"/>
              <a:t>paraphrases </a:t>
            </a:r>
            <a:r>
              <a:rPr lang="fr-FR" sz="3800" dirty="0"/>
              <a:t>et de </a:t>
            </a:r>
            <a:r>
              <a:rPr lang="fr-FR" sz="3800" b="1" dirty="0"/>
              <a:t>descriptions</a:t>
            </a:r>
            <a:r>
              <a:rPr lang="fr-FR" sz="3800" dirty="0"/>
              <a:t> toute emphase / expressivité [</a:t>
            </a:r>
            <a:r>
              <a:rPr lang="fr-FR" sz="3800" dirty="0" err="1"/>
              <a:t>Nachdruck</a:t>
            </a:r>
            <a:r>
              <a:rPr lang="fr-FR" sz="3800" dirty="0"/>
              <a:t>] se perd lors d’une telle </a:t>
            </a:r>
            <a:r>
              <a:rPr lang="fr-FR" sz="3800" b="1" dirty="0"/>
              <a:t>prolixité</a:t>
            </a:r>
            <a:r>
              <a:rPr lang="fr-FR" sz="3800" dirty="0"/>
              <a:t>, dans celui qui parle et dans celui qui écoute par le fait que l’esprit est guidé trop longtemps et trop loin : le résultat est comme si on s’arrêtait avec quelqu’un qui souhaiterait voir de beaux palais, dans chaque pièce et comme si on le traînait dans tous les recoins ou comme si on calculait comme feraient les peuples ne sachant pas compter au-dessus de trois et qui n’auraient pas de mot ou désignation pour 4. 5. 6. 7. 8. 9. </a:t>
            </a:r>
            <a:r>
              <a:rPr lang="fr-FR" sz="3800" dirty="0" err="1"/>
              <a:t>etc</a:t>
            </a:r>
            <a:r>
              <a:rPr lang="fr-FR" sz="3800" dirty="0"/>
              <a:t>: le calcul devient nécessairement lent et laborieux. » (gras et trad. FSD) </a:t>
            </a:r>
            <a:endParaRPr lang="de-DE" sz="3800" dirty="0"/>
          </a:p>
        </p:txBody>
      </p:sp>
      <p:sp>
        <p:nvSpPr>
          <p:cNvPr id="4" name="Foliennummernplatzhalter 3">
            <a:extLst>
              <a:ext uri="{FF2B5EF4-FFF2-40B4-BE49-F238E27FC236}">
                <a16:creationId xmlns:a16="http://schemas.microsoft.com/office/drawing/2014/main" id="{28DB35C3-8CA5-794B-9F4D-97CD0BEBD8BB}"/>
              </a:ext>
            </a:extLst>
          </p:cNvPr>
          <p:cNvSpPr>
            <a:spLocks noGrp="1"/>
          </p:cNvSpPr>
          <p:nvPr>
            <p:ph type="sldNum" sz="quarter" idx="12"/>
          </p:nvPr>
        </p:nvSpPr>
        <p:spPr/>
        <p:txBody>
          <a:bodyPr/>
          <a:lstStyle/>
          <a:p>
            <a:fld id="{0939F0C2-D316-4E2D-BB57-D9070DEF3AF1}" type="slidenum">
              <a:rPr lang="fr-FR" smtClean="0"/>
              <a:t>13</a:t>
            </a:fld>
            <a:endParaRPr lang="fr-FR"/>
          </a:p>
        </p:txBody>
      </p:sp>
    </p:spTree>
    <p:extLst>
      <p:ext uri="{BB962C8B-B14F-4D97-AF65-F5344CB8AC3E}">
        <p14:creationId xmlns:p14="http://schemas.microsoft.com/office/powerpoint/2010/main" val="413464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A0AAF-5E77-4A46-BEDB-57769AF08B1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E8FF216-BEFA-FE4F-B844-11B0D5E43BC8}"/>
              </a:ext>
            </a:extLst>
          </p:cNvPr>
          <p:cNvSpPr>
            <a:spLocks noGrp="1"/>
          </p:cNvSpPr>
          <p:nvPr>
            <p:ph idx="1"/>
          </p:nvPr>
        </p:nvSpPr>
        <p:spPr/>
        <p:txBody>
          <a:bodyPr>
            <a:normAutofit fontScale="85000" lnSpcReduction="20000"/>
          </a:bodyPr>
          <a:lstStyle/>
          <a:p>
            <a:r>
              <a:rPr lang="de-DE" dirty="0"/>
              <a:t>„Es kann zwar endlich eine jede Sprache, sie </a:t>
            </a:r>
            <a:r>
              <a:rPr lang="de-DE" dirty="0" err="1"/>
              <a:t>sey</a:t>
            </a:r>
            <a:r>
              <a:rPr lang="de-DE" dirty="0"/>
              <a:t> so </a:t>
            </a:r>
            <a:r>
              <a:rPr lang="de-DE" b="1" dirty="0"/>
              <a:t>arm</a:t>
            </a:r>
            <a:r>
              <a:rPr lang="de-DE" dirty="0"/>
              <a:t> als sie wolle, alles geben ; ob man schon saget, es </a:t>
            </a:r>
            <a:r>
              <a:rPr lang="de-DE" dirty="0" err="1"/>
              <a:t>wären</a:t>
            </a:r>
            <a:r>
              <a:rPr lang="de-DE" dirty="0"/>
              <a:t> Barbarische </a:t>
            </a:r>
            <a:r>
              <a:rPr lang="de-DE" dirty="0" err="1"/>
              <a:t>Völcker</a:t>
            </a:r>
            <a:r>
              <a:rPr lang="de-DE" dirty="0"/>
              <a:t>, denen man nicht bedeuten </a:t>
            </a:r>
            <a:r>
              <a:rPr lang="de-DE" dirty="0" err="1"/>
              <a:t>könne</a:t>
            </a:r>
            <a:r>
              <a:rPr lang="de-DE" dirty="0"/>
              <a:t>, was Gott sagen wolle. Allein ob schon alles endlich durch </a:t>
            </a:r>
            <a:r>
              <a:rPr lang="de-DE" b="1" dirty="0" err="1"/>
              <a:t>Umschweiffe</a:t>
            </a:r>
            <a:r>
              <a:rPr lang="de-DE" dirty="0"/>
              <a:t> und </a:t>
            </a:r>
            <a:r>
              <a:rPr lang="de-DE" b="1" dirty="0" err="1"/>
              <a:t>beschreibung</a:t>
            </a:r>
            <a:r>
              <a:rPr lang="de-DE" dirty="0"/>
              <a:t> bedeutet werden </a:t>
            </a:r>
            <a:r>
              <a:rPr lang="de-DE" dirty="0" err="1"/>
              <a:t>kan</a:t>
            </a:r>
            <a:r>
              <a:rPr lang="de-DE" dirty="0"/>
              <a:t>; so verlieret sich doch </a:t>
            </a:r>
            <a:r>
              <a:rPr lang="de-DE" dirty="0" err="1"/>
              <a:t>bey</a:t>
            </a:r>
            <a:r>
              <a:rPr lang="de-DE" dirty="0"/>
              <a:t> solcher </a:t>
            </a:r>
            <a:r>
              <a:rPr lang="de-DE" b="1" dirty="0" err="1"/>
              <a:t>Weitschweiffigkeit</a:t>
            </a:r>
            <a:r>
              <a:rPr lang="de-DE" dirty="0"/>
              <a:t> alle Lust, aller Nachdruck in dem der redet, und in dem der </a:t>
            </a:r>
            <a:r>
              <a:rPr lang="de-DE" dirty="0" err="1"/>
              <a:t>höret</a:t>
            </a:r>
            <a:r>
              <a:rPr lang="de-DE" dirty="0"/>
              <a:t>; dieweil das </a:t>
            </a:r>
            <a:r>
              <a:rPr lang="de-DE" dirty="0" err="1"/>
              <a:t>Gemüthe</a:t>
            </a:r>
            <a:r>
              <a:rPr lang="de-DE" dirty="0"/>
              <a:t> zu lange </a:t>
            </a:r>
            <a:r>
              <a:rPr lang="de-DE" dirty="0" err="1"/>
              <a:t>herumgeführet</a:t>
            </a:r>
            <a:r>
              <a:rPr lang="de-DE" dirty="0"/>
              <a:t> wird, und es heraus kommt, als wann man einen, der viel </a:t>
            </a:r>
            <a:r>
              <a:rPr lang="de-DE" dirty="0" err="1"/>
              <a:t>schöne</a:t>
            </a:r>
            <a:r>
              <a:rPr lang="de-DE" dirty="0"/>
              <a:t> </a:t>
            </a:r>
            <a:r>
              <a:rPr lang="de-DE" dirty="0" err="1"/>
              <a:t>Palläste</a:t>
            </a:r>
            <a:r>
              <a:rPr lang="de-DE" dirty="0"/>
              <a:t> besehen </a:t>
            </a:r>
            <a:r>
              <a:rPr lang="de-DE" dirty="0" err="1"/>
              <a:t>wil</a:t>
            </a:r>
            <a:r>
              <a:rPr lang="de-DE" dirty="0"/>
              <a:t>, </a:t>
            </a:r>
            <a:r>
              <a:rPr lang="de-DE" dirty="0" err="1"/>
              <a:t>bey</a:t>
            </a:r>
            <a:r>
              <a:rPr lang="de-DE" dirty="0"/>
              <a:t> einem jeden Zimmer lange </a:t>
            </a:r>
            <a:r>
              <a:rPr lang="de-DE" dirty="0" err="1"/>
              <a:t>auffhalten</a:t>
            </a:r>
            <a:r>
              <a:rPr lang="de-DE" dirty="0"/>
              <a:t>, und durch alle </a:t>
            </a:r>
            <a:r>
              <a:rPr lang="de-DE" dirty="0" err="1"/>
              <a:t>Winckel</a:t>
            </a:r>
            <a:r>
              <a:rPr lang="de-DE" dirty="0"/>
              <a:t> herumschleppen </a:t>
            </a:r>
            <a:r>
              <a:rPr lang="de-DE" dirty="0" err="1"/>
              <a:t>wolte</a:t>
            </a:r>
            <a:r>
              <a:rPr lang="de-DE" dirty="0"/>
              <a:t>; oder wenn man rechnen </a:t>
            </a:r>
            <a:r>
              <a:rPr lang="de-DE" dirty="0" err="1"/>
              <a:t>wolte</a:t>
            </a:r>
            <a:r>
              <a:rPr lang="de-DE" dirty="0"/>
              <a:t>, wie die </a:t>
            </a:r>
            <a:r>
              <a:rPr lang="de-DE" dirty="0" err="1"/>
              <a:t>Völcker</a:t>
            </a:r>
            <a:r>
              <a:rPr lang="de-DE" dirty="0"/>
              <a:t> </a:t>
            </a:r>
            <a:r>
              <a:rPr lang="de-DE" dirty="0" err="1"/>
              <a:t>thun</a:t>
            </a:r>
            <a:r>
              <a:rPr lang="de-DE" dirty="0"/>
              <a:t> </a:t>
            </a:r>
            <a:r>
              <a:rPr lang="de-DE" dirty="0" err="1"/>
              <a:t>würden</a:t>
            </a:r>
            <a:r>
              <a:rPr lang="de-DE" dirty="0"/>
              <a:t>, die […] nicht </a:t>
            </a:r>
            <a:r>
              <a:rPr lang="de-DE" dirty="0" err="1"/>
              <a:t>über</a:t>
            </a:r>
            <a:r>
              <a:rPr lang="de-DE" dirty="0"/>
              <a:t> </a:t>
            </a:r>
            <a:r>
              <a:rPr lang="de-DE" dirty="0" err="1"/>
              <a:t>drey</a:t>
            </a:r>
            <a:r>
              <a:rPr lang="de-DE" dirty="0"/>
              <a:t> </a:t>
            </a:r>
            <a:r>
              <a:rPr lang="de-DE" dirty="0" err="1"/>
              <a:t>zehlen</a:t>
            </a:r>
            <a:r>
              <a:rPr lang="de-DE" dirty="0"/>
              <a:t> </a:t>
            </a:r>
            <a:r>
              <a:rPr lang="de-DE" dirty="0" err="1"/>
              <a:t>könten</a:t>
            </a:r>
            <a:r>
              <a:rPr lang="de-DE" dirty="0"/>
              <a:t>, und keine Wort oder Bezeichnung </a:t>
            </a:r>
            <a:r>
              <a:rPr lang="de-DE" dirty="0" err="1"/>
              <a:t>hetten</a:t>
            </a:r>
            <a:r>
              <a:rPr lang="de-DE" dirty="0"/>
              <a:t> vor 4. 5. 6. 7. 8. 9. </a:t>
            </a:r>
            <a:r>
              <a:rPr lang="de-DE" dirty="0" err="1"/>
              <a:t>etc</a:t>
            </a:r>
            <a:r>
              <a:rPr lang="de-DE" dirty="0"/>
              <a:t>: Wodurch die Rechnung </a:t>
            </a:r>
            <a:r>
              <a:rPr lang="de-DE" dirty="0" err="1"/>
              <a:t>nothwendig</a:t>
            </a:r>
            <a:r>
              <a:rPr lang="de-DE" dirty="0"/>
              <a:t> sehr </a:t>
            </a:r>
            <a:r>
              <a:rPr lang="de-DE" dirty="0" err="1"/>
              <a:t>langsahm</a:t>
            </a:r>
            <a:r>
              <a:rPr lang="de-DE" dirty="0"/>
              <a:t> und beschwerlich fallen </a:t>
            </a:r>
            <a:r>
              <a:rPr lang="de-DE" dirty="0" err="1"/>
              <a:t>müste</a:t>
            </a:r>
            <a:r>
              <a:rPr lang="de-DE" dirty="0"/>
              <a:t>. [...] (</a:t>
            </a:r>
            <a:r>
              <a:rPr lang="de-DE" dirty="0" err="1"/>
              <a:t>Hervorh</a:t>
            </a:r>
            <a:r>
              <a:rPr lang="de-DE" dirty="0"/>
              <a:t>., FSD). Leibniz, Gottfried Wilhelm 1697–1712. „</a:t>
            </a:r>
            <a:r>
              <a:rPr lang="de-DE" dirty="0" err="1"/>
              <a:t>Unvorgreiffliche</a:t>
            </a:r>
            <a:r>
              <a:rPr lang="de-DE" dirty="0"/>
              <a:t> </a:t>
            </a:r>
            <a:r>
              <a:rPr lang="de-DE" dirty="0" err="1"/>
              <a:t>Gedancken</a:t>
            </a:r>
            <a:r>
              <a:rPr lang="de-DE" dirty="0"/>
              <a:t>, betreffend die </a:t>
            </a:r>
            <a:r>
              <a:rPr lang="de-DE" dirty="0" err="1"/>
              <a:t>Ausübung</a:t>
            </a:r>
            <a:r>
              <a:rPr lang="de-DE" dirty="0"/>
              <a:t> und Verbesserung der </a:t>
            </a:r>
            <a:r>
              <a:rPr lang="de-DE" dirty="0" err="1"/>
              <a:t>Teutschen</a:t>
            </a:r>
            <a:r>
              <a:rPr lang="de-DE" dirty="0"/>
              <a:t> Sprache.“ </a:t>
            </a:r>
            <a:r>
              <a:rPr lang="de-DE" i="1" dirty="0"/>
              <a:t>Leibniz. </a:t>
            </a:r>
            <a:r>
              <a:rPr lang="de-DE" i="1" dirty="0" err="1"/>
              <a:t>Sämtliche</a:t>
            </a:r>
            <a:r>
              <a:rPr lang="de-DE" i="1" dirty="0"/>
              <a:t> Schriften und Briefe. Politische Schriften</a:t>
            </a:r>
            <a:r>
              <a:rPr lang="de-DE" dirty="0"/>
              <a:t>. Akademie-Ausgabe Bd. </a:t>
            </a:r>
            <a:r>
              <a:rPr lang="fr-FR" dirty="0"/>
              <a:t>IV, 6. Berlin 2008, S. 528–568; </a:t>
            </a:r>
            <a:r>
              <a:rPr lang="fr-FR" i="1" dirty="0"/>
              <a:t>hier </a:t>
            </a:r>
            <a:r>
              <a:rPr lang="fr-FR" dirty="0"/>
              <a:t>S. 551</a:t>
            </a:r>
            <a:endParaRPr lang="de-DE" dirty="0"/>
          </a:p>
        </p:txBody>
      </p:sp>
      <p:sp>
        <p:nvSpPr>
          <p:cNvPr id="4" name="Foliennummernplatzhalter 3">
            <a:extLst>
              <a:ext uri="{FF2B5EF4-FFF2-40B4-BE49-F238E27FC236}">
                <a16:creationId xmlns:a16="http://schemas.microsoft.com/office/drawing/2014/main" id="{19F5F3B6-84FD-B543-BAD5-652AC73C81C7}"/>
              </a:ext>
            </a:extLst>
          </p:cNvPr>
          <p:cNvSpPr>
            <a:spLocks noGrp="1"/>
          </p:cNvSpPr>
          <p:nvPr>
            <p:ph type="sldNum" sz="quarter" idx="12"/>
          </p:nvPr>
        </p:nvSpPr>
        <p:spPr/>
        <p:txBody>
          <a:bodyPr/>
          <a:lstStyle/>
          <a:p>
            <a:fld id="{0939F0C2-D316-4E2D-BB57-D9070DEF3AF1}" type="slidenum">
              <a:rPr lang="fr-FR" smtClean="0"/>
              <a:t>14</a:t>
            </a:fld>
            <a:endParaRPr lang="fr-FR"/>
          </a:p>
        </p:txBody>
      </p:sp>
    </p:spTree>
    <p:extLst>
      <p:ext uri="{BB962C8B-B14F-4D97-AF65-F5344CB8AC3E}">
        <p14:creationId xmlns:p14="http://schemas.microsoft.com/office/powerpoint/2010/main" val="214087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2822-302B-F348-A64B-B32A38551ED3}"/>
              </a:ext>
            </a:extLst>
          </p:cNvPr>
          <p:cNvSpPr>
            <a:spLocks noGrp="1"/>
          </p:cNvSpPr>
          <p:nvPr>
            <p:ph type="title"/>
          </p:nvPr>
        </p:nvSpPr>
        <p:spPr/>
        <p:txBody>
          <a:bodyPr>
            <a:normAutofit fontScale="90000"/>
          </a:bodyPr>
          <a:lstStyle/>
          <a:p>
            <a:r>
              <a:rPr lang="fr-FR" i="1" dirty="0"/>
              <a:t>La prolixité associée à certaines structures syntaxiques</a:t>
            </a:r>
            <a:br>
              <a:rPr lang="de-DE" dirty="0"/>
            </a:br>
            <a:endParaRPr lang="de-DE" dirty="0"/>
          </a:p>
        </p:txBody>
      </p:sp>
      <p:sp>
        <p:nvSpPr>
          <p:cNvPr id="3" name="Inhaltsplatzhalter 2">
            <a:extLst>
              <a:ext uri="{FF2B5EF4-FFF2-40B4-BE49-F238E27FC236}">
                <a16:creationId xmlns:a16="http://schemas.microsoft.com/office/drawing/2014/main" id="{96642599-1E52-5E4C-BF42-A48F2C315ABF}"/>
              </a:ext>
            </a:extLst>
          </p:cNvPr>
          <p:cNvSpPr>
            <a:spLocks noGrp="1"/>
          </p:cNvSpPr>
          <p:nvPr>
            <p:ph idx="1"/>
          </p:nvPr>
        </p:nvSpPr>
        <p:spPr/>
        <p:txBody>
          <a:bodyPr>
            <a:normAutofit fontScale="92500"/>
          </a:bodyPr>
          <a:lstStyle/>
          <a:p>
            <a:pPr marL="0" indent="0">
              <a:buNone/>
            </a:pPr>
            <a:r>
              <a:rPr lang="de-DE" dirty="0"/>
              <a:t>J.J. </a:t>
            </a:r>
            <a:r>
              <a:rPr lang="de-DE" dirty="0" err="1"/>
              <a:t>Breitinger</a:t>
            </a:r>
            <a:r>
              <a:rPr lang="de-DE" dirty="0"/>
              <a:t> à </a:t>
            </a:r>
            <a:r>
              <a:rPr lang="de-DE" dirty="0" err="1"/>
              <a:t>propos</a:t>
            </a:r>
            <a:r>
              <a:rPr lang="de-DE" dirty="0"/>
              <a:t> de </a:t>
            </a:r>
            <a:r>
              <a:rPr lang="de-DE" dirty="0" err="1"/>
              <a:t>l‘emploi</a:t>
            </a:r>
            <a:r>
              <a:rPr lang="de-DE" dirty="0"/>
              <a:t> des </a:t>
            </a:r>
            <a:r>
              <a:rPr lang="de-DE" dirty="0" err="1"/>
              <a:t>structures</a:t>
            </a:r>
            <a:r>
              <a:rPr lang="de-DE" dirty="0"/>
              <a:t> </a:t>
            </a:r>
            <a:r>
              <a:rPr lang="de-DE" dirty="0" err="1"/>
              <a:t>participiales</a:t>
            </a:r>
            <a:r>
              <a:rPr lang="de-DE" dirty="0"/>
              <a:t> en </a:t>
            </a:r>
            <a:r>
              <a:rPr lang="de-DE" dirty="0" err="1"/>
              <a:t>allemand</a:t>
            </a:r>
            <a:r>
              <a:rPr lang="de-DE" dirty="0"/>
              <a:t> :</a:t>
            </a:r>
          </a:p>
          <a:p>
            <a:pPr marL="0" indent="0" algn="just">
              <a:buNone/>
            </a:pPr>
            <a:r>
              <a:rPr lang="de-DE" dirty="0"/>
              <a:t>Übersetzungen, die „</a:t>
            </a:r>
            <a:r>
              <a:rPr lang="de-DE" b="1" dirty="0"/>
              <a:t>matt, seicht, und plauderhaft</a:t>
            </a:r>
            <a:r>
              <a:rPr lang="de-DE" dirty="0"/>
              <a:t>;“ sind, „weil sie in denselben alle IDIOTISMOS, die in der Form der Rede bestehen, mit einer schädlichen Behutsamkeit vermeiden, so </a:t>
            </a:r>
            <a:r>
              <a:rPr lang="de-DE" dirty="0" err="1"/>
              <a:t>daß</a:t>
            </a:r>
            <a:r>
              <a:rPr lang="de-DE" dirty="0"/>
              <a:t> der </a:t>
            </a:r>
            <a:r>
              <a:rPr lang="de-DE" b="1" dirty="0"/>
              <a:t>Nachdruck</a:t>
            </a:r>
            <a:r>
              <a:rPr lang="de-DE" dirty="0"/>
              <a:t> der Grundschrift gemeiniglich durch </a:t>
            </a:r>
            <a:r>
              <a:rPr lang="de-DE" b="1" dirty="0" err="1"/>
              <a:t>weitläuftige</a:t>
            </a:r>
            <a:r>
              <a:rPr lang="de-DE" dirty="0"/>
              <a:t> und </a:t>
            </a:r>
            <a:r>
              <a:rPr lang="de-DE" b="1" dirty="0"/>
              <a:t>wortreiche</a:t>
            </a:r>
            <a:r>
              <a:rPr lang="de-DE" dirty="0"/>
              <a:t> </a:t>
            </a:r>
            <a:r>
              <a:rPr lang="de-DE" b="1" dirty="0"/>
              <a:t>Erklärungen</a:t>
            </a:r>
            <a:r>
              <a:rPr lang="de-DE" dirty="0"/>
              <a:t> verderbet wird: und daher </a:t>
            </a:r>
            <a:r>
              <a:rPr lang="de-DE" dirty="0" err="1"/>
              <a:t>kömmt</a:t>
            </a:r>
            <a:r>
              <a:rPr lang="de-DE" dirty="0"/>
              <a:t>, </a:t>
            </a:r>
            <a:r>
              <a:rPr lang="de-DE" dirty="0" err="1"/>
              <a:t>daß</a:t>
            </a:r>
            <a:r>
              <a:rPr lang="de-DE" dirty="0"/>
              <a:t> man diesen Übersetzungen weder den Charakter und die Eigenschaften der deutschen Mundart, noch der fremden Sprache, aus welcher man übersetzet </a:t>
            </a:r>
            <a:r>
              <a:rPr lang="de-DE" dirty="0" err="1"/>
              <a:t>anmercken</a:t>
            </a:r>
            <a:r>
              <a:rPr lang="de-DE" dirty="0"/>
              <a:t> </a:t>
            </a:r>
            <a:r>
              <a:rPr lang="de-DE" dirty="0" err="1"/>
              <a:t>kan</a:t>
            </a:r>
            <a:r>
              <a:rPr lang="de-DE" dirty="0"/>
              <a:t>“. </a:t>
            </a:r>
          </a:p>
          <a:p>
            <a:pPr marL="0" indent="0" algn="just">
              <a:buNone/>
            </a:pPr>
            <a:r>
              <a:rPr lang="de-DE" dirty="0"/>
              <a:t>=&gt; Verlust von „</a:t>
            </a:r>
            <a:r>
              <a:rPr lang="de-DE" b="1" dirty="0"/>
              <a:t>nachdrücklicher Kürze</a:t>
            </a:r>
            <a:r>
              <a:rPr lang="de-DE" dirty="0"/>
              <a:t>“, „</a:t>
            </a:r>
            <a:r>
              <a:rPr lang="de-DE" b="1" dirty="0"/>
              <a:t>Kraft</a:t>
            </a:r>
            <a:r>
              <a:rPr lang="de-DE" dirty="0"/>
              <a:t>“ und „</a:t>
            </a:r>
            <a:r>
              <a:rPr lang="de-DE" b="1" dirty="0"/>
              <a:t>Schnelligkeit</a:t>
            </a:r>
            <a:r>
              <a:rPr lang="de-DE" dirty="0"/>
              <a:t>“. </a:t>
            </a:r>
            <a:r>
              <a:rPr lang="de-DE" sz="1600" dirty="0" err="1"/>
              <a:t>Breitinger</a:t>
            </a:r>
            <a:r>
              <a:rPr lang="de-DE" sz="1600" dirty="0"/>
              <a:t>, J.J. </a:t>
            </a:r>
            <a:r>
              <a:rPr lang="de-DE" sz="1600" i="1" dirty="0" err="1"/>
              <a:t>Critische</a:t>
            </a:r>
            <a:r>
              <a:rPr lang="de-DE" sz="1600" i="1" dirty="0"/>
              <a:t> Dichtkunst: </a:t>
            </a:r>
            <a:r>
              <a:rPr lang="de-DE" sz="1600" i="1" dirty="0" err="1"/>
              <a:t>worinnen</a:t>
            </a:r>
            <a:r>
              <a:rPr lang="de-DE" sz="1600" i="1" dirty="0"/>
              <a:t> die poetische </a:t>
            </a:r>
            <a:r>
              <a:rPr lang="de-DE" sz="1600" i="1" dirty="0" err="1"/>
              <a:t>Mahlerey</a:t>
            </a:r>
            <a:r>
              <a:rPr lang="de-DE" sz="1600" i="1" dirty="0"/>
              <a:t> in Absicht auf die Erfindung im Grunde untersuchet und mit </a:t>
            </a:r>
            <a:r>
              <a:rPr lang="de-DE" sz="1600" i="1" dirty="0" err="1"/>
              <a:t>Beyspielen</a:t>
            </a:r>
            <a:r>
              <a:rPr lang="de-DE" sz="1600" i="1" dirty="0"/>
              <a:t> aus den berühmtesten Alten und Neuern erläutert wird</a:t>
            </a:r>
            <a:r>
              <a:rPr lang="de-DE" sz="1600" dirty="0"/>
              <a:t>,</a:t>
            </a:r>
            <a:r>
              <a:rPr lang="de-DE" sz="1600" i="1" dirty="0"/>
              <a:t> </a:t>
            </a:r>
            <a:r>
              <a:rPr lang="de-DE" sz="1600" dirty="0"/>
              <a:t>2 Bde., Vorw. Johann Jacob </a:t>
            </a:r>
            <a:r>
              <a:rPr lang="de-DE" sz="1600" dirty="0" err="1"/>
              <a:t>Bodmer</a:t>
            </a:r>
            <a:r>
              <a:rPr lang="de-DE" sz="1600" dirty="0"/>
              <a:t>, Zürich-Leipzig, </a:t>
            </a:r>
            <a:r>
              <a:rPr lang="de-DE" sz="1600" dirty="0" err="1"/>
              <a:t>Orell</a:t>
            </a:r>
            <a:r>
              <a:rPr lang="de-DE" sz="1600" dirty="0"/>
              <a:t> u. Comp.-</a:t>
            </a:r>
            <a:r>
              <a:rPr lang="de-DE" sz="1600" dirty="0" err="1"/>
              <a:t>Gleditsch</a:t>
            </a:r>
            <a:r>
              <a:rPr lang="de-DE" sz="1600" dirty="0"/>
              <a:t>, 1740, Bd. </a:t>
            </a:r>
            <a:r>
              <a:rPr lang="en-GB" sz="1600" dirty="0"/>
              <a:t>II, S. 146.</a:t>
            </a:r>
            <a:endParaRPr lang="de-DE" sz="1600" dirty="0"/>
          </a:p>
          <a:p>
            <a:pPr marL="0" indent="0">
              <a:buNone/>
            </a:pPr>
            <a:endParaRPr lang="de-DE" dirty="0"/>
          </a:p>
        </p:txBody>
      </p:sp>
      <p:sp>
        <p:nvSpPr>
          <p:cNvPr id="4" name="Foliennummernplatzhalter 3">
            <a:extLst>
              <a:ext uri="{FF2B5EF4-FFF2-40B4-BE49-F238E27FC236}">
                <a16:creationId xmlns:a16="http://schemas.microsoft.com/office/drawing/2014/main" id="{AADA226D-F6A6-7B41-88FA-B5F8594C5947}"/>
              </a:ext>
            </a:extLst>
          </p:cNvPr>
          <p:cNvSpPr>
            <a:spLocks noGrp="1"/>
          </p:cNvSpPr>
          <p:nvPr>
            <p:ph type="sldNum" sz="quarter" idx="12"/>
          </p:nvPr>
        </p:nvSpPr>
        <p:spPr/>
        <p:txBody>
          <a:bodyPr/>
          <a:lstStyle/>
          <a:p>
            <a:fld id="{0939F0C2-D316-4E2D-BB57-D9070DEF3AF1}" type="slidenum">
              <a:rPr lang="fr-FR" smtClean="0"/>
              <a:t>15</a:t>
            </a:fld>
            <a:endParaRPr lang="fr-FR"/>
          </a:p>
        </p:txBody>
      </p:sp>
    </p:spTree>
    <p:extLst>
      <p:ext uri="{BB962C8B-B14F-4D97-AF65-F5344CB8AC3E}">
        <p14:creationId xmlns:p14="http://schemas.microsoft.com/office/powerpoint/2010/main" val="355523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DF250-B2C8-0A4F-94B4-9B78D3517882}"/>
              </a:ext>
            </a:extLst>
          </p:cNvPr>
          <p:cNvSpPr>
            <a:spLocks noGrp="1"/>
          </p:cNvSpPr>
          <p:nvPr>
            <p:ph type="title"/>
          </p:nvPr>
        </p:nvSpPr>
        <p:spPr/>
        <p:txBody>
          <a:bodyPr/>
          <a:lstStyle/>
          <a:p>
            <a:r>
              <a:rPr lang="de-DE" dirty="0" err="1"/>
              <a:t>Breitinger</a:t>
            </a:r>
            <a:r>
              <a:rPr lang="de-DE" dirty="0"/>
              <a:t> </a:t>
            </a:r>
            <a:r>
              <a:rPr lang="de-DE" i="1" dirty="0" err="1"/>
              <a:t>suite</a:t>
            </a:r>
            <a:endParaRPr lang="de-DE" dirty="0"/>
          </a:p>
        </p:txBody>
      </p:sp>
      <p:sp>
        <p:nvSpPr>
          <p:cNvPr id="3" name="Inhaltsplatzhalter 2">
            <a:extLst>
              <a:ext uri="{FF2B5EF4-FFF2-40B4-BE49-F238E27FC236}">
                <a16:creationId xmlns:a16="http://schemas.microsoft.com/office/drawing/2014/main" id="{DBC2FCC4-C5FD-724E-95BE-E937087B632D}"/>
              </a:ext>
            </a:extLst>
          </p:cNvPr>
          <p:cNvSpPr>
            <a:spLocks noGrp="1"/>
          </p:cNvSpPr>
          <p:nvPr>
            <p:ph idx="1"/>
          </p:nvPr>
        </p:nvSpPr>
        <p:spPr/>
        <p:txBody>
          <a:bodyPr/>
          <a:lstStyle/>
          <a:p>
            <a:r>
              <a:rPr lang="fr-FR" dirty="0"/>
              <a:t>le renoncement à leur emploi en allemand conduirait à des traductions « molles, ramollies, bavardes » („</a:t>
            </a:r>
            <a:r>
              <a:rPr lang="fr-FR" dirty="0" err="1"/>
              <a:t>matt</a:t>
            </a:r>
            <a:r>
              <a:rPr lang="fr-FR" dirty="0"/>
              <a:t>, </a:t>
            </a:r>
            <a:r>
              <a:rPr lang="fr-FR" dirty="0" err="1"/>
              <a:t>seicht</a:t>
            </a:r>
            <a:r>
              <a:rPr lang="fr-FR" dirty="0"/>
              <a:t>, </a:t>
            </a:r>
            <a:r>
              <a:rPr lang="fr-FR" dirty="0" err="1"/>
              <a:t>und</a:t>
            </a:r>
            <a:r>
              <a:rPr lang="fr-FR" dirty="0"/>
              <a:t> </a:t>
            </a:r>
            <a:r>
              <a:rPr lang="fr-FR" dirty="0" err="1"/>
              <a:t>plauderhaft</a:t>
            </a:r>
            <a:r>
              <a:rPr lang="fr-FR" dirty="0"/>
              <a:t>;“) </a:t>
            </a:r>
          </a:p>
          <a:p>
            <a:r>
              <a:rPr lang="fr-FR" dirty="0"/>
              <a:t>détruisant ‘l’emphase de l’original par des explications prolixes et étendues » (« </a:t>
            </a:r>
            <a:r>
              <a:rPr lang="de-DE" dirty="0"/>
              <a:t>der Nachdruck [wird] der Grundschrift gemeiniglich durch </a:t>
            </a:r>
            <a:r>
              <a:rPr lang="de-DE" dirty="0" err="1"/>
              <a:t>weitläuftige</a:t>
            </a:r>
            <a:r>
              <a:rPr lang="de-DE" dirty="0"/>
              <a:t> und wortreiche Erklärungen verderbet wird</a:t>
            </a:r>
            <a:r>
              <a:rPr lang="fr-FR" dirty="0"/>
              <a:t>, </a:t>
            </a:r>
          </a:p>
          <a:p>
            <a:r>
              <a:rPr lang="fr-FR" dirty="0"/>
              <a:t>détruisant aussi « la brièveté emphatique, la rapidité et la force. »</a:t>
            </a:r>
            <a:r>
              <a:rPr lang="de-DE" dirty="0"/>
              <a:t> („nachdrücklicher Kürze“, „Kraft“ und „Schnelligkeit“)</a:t>
            </a:r>
          </a:p>
        </p:txBody>
      </p:sp>
      <p:sp>
        <p:nvSpPr>
          <p:cNvPr id="4" name="Foliennummernplatzhalter 3">
            <a:extLst>
              <a:ext uri="{FF2B5EF4-FFF2-40B4-BE49-F238E27FC236}">
                <a16:creationId xmlns:a16="http://schemas.microsoft.com/office/drawing/2014/main" id="{DC20A199-F3C6-6D48-869C-8018DDDCD83D}"/>
              </a:ext>
            </a:extLst>
          </p:cNvPr>
          <p:cNvSpPr>
            <a:spLocks noGrp="1"/>
          </p:cNvSpPr>
          <p:nvPr>
            <p:ph type="sldNum" sz="quarter" idx="12"/>
          </p:nvPr>
        </p:nvSpPr>
        <p:spPr/>
        <p:txBody>
          <a:bodyPr/>
          <a:lstStyle/>
          <a:p>
            <a:fld id="{0939F0C2-D316-4E2D-BB57-D9070DEF3AF1}" type="slidenum">
              <a:rPr lang="fr-FR" smtClean="0"/>
              <a:t>16</a:t>
            </a:fld>
            <a:endParaRPr lang="fr-FR"/>
          </a:p>
        </p:txBody>
      </p:sp>
    </p:spTree>
    <p:extLst>
      <p:ext uri="{BB962C8B-B14F-4D97-AF65-F5344CB8AC3E}">
        <p14:creationId xmlns:p14="http://schemas.microsoft.com/office/powerpoint/2010/main" val="290807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89613-3B60-9140-9E97-427FECEA7D06}"/>
              </a:ext>
            </a:extLst>
          </p:cNvPr>
          <p:cNvSpPr>
            <a:spLocks noGrp="1"/>
          </p:cNvSpPr>
          <p:nvPr>
            <p:ph type="title"/>
          </p:nvPr>
        </p:nvSpPr>
        <p:spPr/>
        <p:txBody>
          <a:bodyPr/>
          <a:lstStyle/>
          <a:p>
            <a:r>
              <a:rPr lang="de-DE" b="1" dirty="0" err="1"/>
              <a:t>Prolixité</a:t>
            </a:r>
            <a:r>
              <a:rPr lang="de-DE" b="1" dirty="0"/>
              <a:t> et </a:t>
            </a:r>
            <a:r>
              <a:rPr lang="de-DE" b="1" dirty="0" err="1"/>
              <a:t>brièveté</a:t>
            </a:r>
            <a:r>
              <a:rPr lang="de-DE" b="1" dirty="0"/>
              <a:t> </a:t>
            </a:r>
            <a:r>
              <a:rPr lang="de-DE" b="1" dirty="0" err="1"/>
              <a:t>chez</a:t>
            </a:r>
            <a:r>
              <a:rPr lang="de-DE" b="1" dirty="0"/>
              <a:t> Johann Christoph Adelung (1732-1806)</a:t>
            </a:r>
            <a:endParaRPr lang="de-DE" dirty="0"/>
          </a:p>
        </p:txBody>
      </p:sp>
      <p:sp>
        <p:nvSpPr>
          <p:cNvPr id="3" name="Inhaltsplatzhalter 2">
            <a:extLst>
              <a:ext uri="{FF2B5EF4-FFF2-40B4-BE49-F238E27FC236}">
                <a16:creationId xmlns:a16="http://schemas.microsoft.com/office/drawing/2014/main" id="{1627CC7E-D637-F043-9FB8-41D615DA9E2B}"/>
              </a:ext>
            </a:extLst>
          </p:cNvPr>
          <p:cNvSpPr>
            <a:spLocks noGrp="1"/>
          </p:cNvSpPr>
          <p:nvPr>
            <p:ph idx="1"/>
          </p:nvPr>
        </p:nvSpPr>
        <p:spPr/>
        <p:txBody>
          <a:bodyPr/>
          <a:lstStyle/>
          <a:p>
            <a:r>
              <a:rPr lang="fr-FR" dirty="0"/>
              <a:t>fondateur principal de la grammaire scolaire allemande, </a:t>
            </a:r>
          </a:p>
          <a:p>
            <a:r>
              <a:rPr lang="fr-FR" dirty="0"/>
              <a:t>auteur </a:t>
            </a:r>
          </a:p>
          <a:p>
            <a:pPr lvl="1"/>
            <a:r>
              <a:rPr lang="fr-FR" dirty="0"/>
              <a:t>de plusieurs grammaires, dont : </a:t>
            </a:r>
            <a:r>
              <a:rPr lang="de-DE" dirty="0"/>
              <a:t>Adelung, Johann Christoph, 1782. </a:t>
            </a:r>
            <a:r>
              <a:rPr lang="de-DE" i="1" dirty="0" err="1"/>
              <a:t>Umständliches</a:t>
            </a:r>
            <a:r>
              <a:rPr lang="de-DE" i="1" dirty="0"/>
              <a:t> </a:t>
            </a:r>
            <a:r>
              <a:rPr lang="de-DE" i="1" dirty="0" err="1"/>
              <a:t>Lehrgebäude</a:t>
            </a:r>
            <a:r>
              <a:rPr lang="de-DE" i="1" dirty="0"/>
              <a:t> der deutschen Sprache zur </a:t>
            </a:r>
            <a:r>
              <a:rPr lang="de-DE" i="1" dirty="0" err="1"/>
              <a:t>Erläuterung</a:t>
            </a:r>
            <a:r>
              <a:rPr lang="de-DE" i="1" dirty="0"/>
              <a:t> der deutschen Sprachlehre </a:t>
            </a:r>
            <a:r>
              <a:rPr lang="de-DE" i="1" dirty="0" err="1"/>
              <a:t>für</a:t>
            </a:r>
            <a:r>
              <a:rPr lang="de-DE" i="1" dirty="0"/>
              <a:t> Schulen</a:t>
            </a:r>
            <a:r>
              <a:rPr lang="de-DE" dirty="0"/>
              <a:t>. 2 </a:t>
            </a:r>
            <a:r>
              <a:rPr lang="de-DE" dirty="0" err="1"/>
              <a:t>Bde</a:t>
            </a:r>
            <a:r>
              <a:rPr lang="de-DE" dirty="0"/>
              <a:t>, Leipzig: Breitkopf. </a:t>
            </a:r>
            <a:endParaRPr lang="fr-FR" dirty="0"/>
          </a:p>
          <a:p>
            <a:pPr lvl="1"/>
            <a:r>
              <a:rPr lang="fr-FR" dirty="0"/>
              <a:t>et de dictionnaires, </a:t>
            </a:r>
          </a:p>
          <a:p>
            <a:pPr lvl="1"/>
            <a:r>
              <a:rPr lang="fr-FR" dirty="0"/>
              <a:t>d’une stylistique, rééditée plusieurs fois : </a:t>
            </a:r>
            <a:r>
              <a:rPr lang="de-DE" dirty="0"/>
              <a:t>Adelung, Johann Christoph, [1785] </a:t>
            </a:r>
            <a:r>
              <a:rPr lang="de-DE" baseline="30000" dirty="0"/>
              <a:t>3</a:t>
            </a:r>
            <a:r>
              <a:rPr lang="de-DE" dirty="0"/>
              <a:t>1789. </a:t>
            </a:r>
            <a:r>
              <a:rPr lang="de-DE" i="1" dirty="0" err="1"/>
              <a:t>Ueber</a:t>
            </a:r>
            <a:r>
              <a:rPr lang="de-DE" i="1" dirty="0"/>
              <a:t> den deutschen Styl</a:t>
            </a:r>
            <a:r>
              <a:rPr lang="de-DE" dirty="0"/>
              <a:t>. Bd. I-III, Berlin: Voß &amp; Sohn (4 </a:t>
            </a:r>
            <a:r>
              <a:rPr lang="de-DE" dirty="0" err="1"/>
              <a:t>rééiditions</a:t>
            </a:r>
            <a:r>
              <a:rPr lang="de-DE" dirty="0"/>
              <a:t>, 1787, 1789, 1790, et la </a:t>
            </a:r>
            <a:r>
              <a:rPr lang="de-DE" dirty="0" err="1"/>
              <a:t>dernière</a:t>
            </a:r>
            <a:r>
              <a:rPr lang="de-DE" dirty="0"/>
              <a:t> en 1800)</a:t>
            </a:r>
            <a:endParaRPr lang="fr-FR" dirty="0"/>
          </a:p>
          <a:p>
            <a:pPr lvl="1"/>
            <a:r>
              <a:rPr lang="fr-FR" dirty="0"/>
              <a:t>collaborateur avec J.S. Vater pour la collection des langues </a:t>
            </a:r>
            <a:r>
              <a:rPr lang="fr-FR" i="1" dirty="0" err="1"/>
              <a:t>Mithridates</a:t>
            </a:r>
            <a:r>
              <a:rPr lang="fr-FR" dirty="0"/>
              <a:t> etc.</a:t>
            </a:r>
            <a:endParaRPr lang="de-DE" dirty="0"/>
          </a:p>
          <a:p>
            <a:endParaRPr lang="de-DE" dirty="0"/>
          </a:p>
        </p:txBody>
      </p:sp>
      <p:sp>
        <p:nvSpPr>
          <p:cNvPr id="4" name="Foliennummernplatzhalter 3">
            <a:extLst>
              <a:ext uri="{FF2B5EF4-FFF2-40B4-BE49-F238E27FC236}">
                <a16:creationId xmlns:a16="http://schemas.microsoft.com/office/drawing/2014/main" id="{C896C2ED-73D7-7A44-BD14-FE0A1005BE01}"/>
              </a:ext>
            </a:extLst>
          </p:cNvPr>
          <p:cNvSpPr>
            <a:spLocks noGrp="1"/>
          </p:cNvSpPr>
          <p:nvPr>
            <p:ph type="sldNum" sz="quarter" idx="12"/>
          </p:nvPr>
        </p:nvSpPr>
        <p:spPr/>
        <p:txBody>
          <a:bodyPr/>
          <a:lstStyle/>
          <a:p>
            <a:fld id="{0939F0C2-D316-4E2D-BB57-D9070DEF3AF1}" type="slidenum">
              <a:rPr lang="fr-FR" smtClean="0"/>
              <a:t>17</a:t>
            </a:fld>
            <a:endParaRPr lang="fr-FR"/>
          </a:p>
        </p:txBody>
      </p:sp>
    </p:spTree>
    <p:extLst>
      <p:ext uri="{BB962C8B-B14F-4D97-AF65-F5344CB8AC3E}">
        <p14:creationId xmlns:p14="http://schemas.microsoft.com/office/powerpoint/2010/main" val="404733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F48F4-98A0-DF47-8A9F-4BC3B43EE72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645E612-CAC1-A544-BF7A-A92963506A9F}"/>
              </a:ext>
            </a:extLst>
          </p:cNvPr>
          <p:cNvSpPr>
            <a:spLocks noGrp="1"/>
          </p:cNvSpPr>
          <p:nvPr>
            <p:ph idx="1"/>
          </p:nvPr>
        </p:nvSpPr>
        <p:spPr/>
        <p:txBody>
          <a:bodyPr>
            <a:normAutofit/>
          </a:bodyPr>
          <a:lstStyle/>
          <a:p>
            <a:pPr marL="0" indent="0">
              <a:buNone/>
            </a:pPr>
            <a:r>
              <a:rPr lang="fr-FR" dirty="0"/>
              <a:t>„Clarté et détermination“ („</a:t>
            </a:r>
            <a:r>
              <a:rPr lang="fr-FR" dirty="0" err="1"/>
              <a:t>Klarheit</a:t>
            </a:r>
            <a:r>
              <a:rPr lang="fr-FR" dirty="0"/>
              <a:t> </a:t>
            </a:r>
            <a:r>
              <a:rPr lang="fr-FR" dirty="0" err="1"/>
              <a:t>und</a:t>
            </a:r>
            <a:r>
              <a:rPr lang="fr-FR" dirty="0"/>
              <a:t> </a:t>
            </a:r>
            <a:r>
              <a:rPr lang="fr-FR" dirty="0" err="1"/>
              <a:t>Deutlichkeit</a:t>
            </a:r>
            <a:r>
              <a:rPr lang="fr-FR" dirty="0"/>
              <a:t>) </a:t>
            </a:r>
            <a:r>
              <a:rPr lang="fr-FR" dirty="0">
                <a:sym typeface="Wingdings" pitchFamily="2" charset="2"/>
              </a:rPr>
              <a:t> </a:t>
            </a:r>
            <a:r>
              <a:rPr lang="fr-FR" dirty="0"/>
              <a:t>facilité d’accès au sens, Adelung 1785, I : 152 </a:t>
            </a:r>
          </a:p>
          <a:p>
            <a:pPr marL="0" indent="0">
              <a:buNone/>
            </a:pPr>
            <a:r>
              <a:rPr lang="fr-FR" dirty="0"/>
              <a:t>« Quelle que soit l’intention de l’écrivain, qu’il veuille instruire, divertir, émouvoir ou égayer, il doit être compris.  L’expression [linguistique] est le moyen d’atteindre ces intentions supérieures et elles sont atteintes d’autant plus facilement que le lecteur rencontre moins de difficultés face à ce moyen. S’il bute là, ou s’il doit réfléchir longtemps ici, l’effet se perd et l’intention échoue à coup sûr. »</a:t>
            </a: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B2884F94-278B-C44F-9A63-4B79577F6C90}"/>
              </a:ext>
            </a:extLst>
          </p:cNvPr>
          <p:cNvSpPr>
            <a:spLocks noGrp="1"/>
          </p:cNvSpPr>
          <p:nvPr>
            <p:ph type="sldNum" sz="quarter" idx="12"/>
          </p:nvPr>
        </p:nvSpPr>
        <p:spPr/>
        <p:txBody>
          <a:bodyPr/>
          <a:lstStyle/>
          <a:p>
            <a:fld id="{0939F0C2-D316-4E2D-BB57-D9070DEF3AF1}" type="slidenum">
              <a:rPr lang="fr-FR" smtClean="0"/>
              <a:t>18</a:t>
            </a:fld>
            <a:endParaRPr lang="fr-FR"/>
          </a:p>
        </p:txBody>
      </p:sp>
    </p:spTree>
    <p:extLst>
      <p:ext uri="{BB962C8B-B14F-4D97-AF65-F5344CB8AC3E}">
        <p14:creationId xmlns:p14="http://schemas.microsoft.com/office/powerpoint/2010/main" val="320137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146AA-0BA6-AB47-8A54-976865971E7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A396711-8882-6641-925D-B272AAC5AA78}"/>
              </a:ext>
            </a:extLst>
          </p:cNvPr>
          <p:cNvSpPr>
            <a:spLocks noGrp="1"/>
          </p:cNvSpPr>
          <p:nvPr>
            <p:ph idx="1"/>
          </p:nvPr>
        </p:nvSpPr>
        <p:spPr>
          <a:xfrm>
            <a:off x="838200" y="1825625"/>
            <a:ext cx="10515600" cy="4351338"/>
          </a:xfrm>
        </p:spPr>
        <p:txBody>
          <a:bodyPr>
            <a:normAutofit/>
          </a:bodyPr>
          <a:lstStyle/>
          <a:p>
            <a:pPr marL="0" indent="0">
              <a:buNone/>
            </a:pPr>
            <a:r>
              <a:rPr lang="fr-FR" sz="2400" dirty="0"/>
              <a:t>La prolixité avec ses sous-espèces : « le dilaté, l’aqueux / dilué, l‘absence de puissance, le traînant (« </a:t>
            </a:r>
            <a:r>
              <a:rPr lang="fr-FR" sz="2400" dirty="0" err="1"/>
              <a:t>das</a:t>
            </a:r>
            <a:r>
              <a:rPr lang="fr-FR" sz="2400" dirty="0"/>
              <a:t> </a:t>
            </a:r>
            <a:r>
              <a:rPr lang="fr-FR" sz="2400" dirty="0" err="1"/>
              <a:t>Gedehnte</a:t>
            </a:r>
            <a:r>
              <a:rPr lang="fr-FR" sz="2400" dirty="0"/>
              <a:t>, </a:t>
            </a:r>
            <a:r>
              <a:rPr lang="fr-FR" sz="2400" dirty="0" err="1"/>
              <a:t>das</a:t>
            </a:r>
            <a:r>
              <a:rPr lang="fr-FR" sz="2400" dirty="0"/>
              <a:t> </a:t>
            </a:r>
            <a:r>
              <a:rPr lang="fr-FR" sz="2400" dirty="0" err="1"/>
              <a:t>Wässerige</a:t>
            </a:r>
            <a:r>
              <a:rPr lang="fr-FR" sz="2400" dirty="0"/>
              <a:t> </a:t>
            </a:r>
            <a:r>
              <a:rPr lang="fr-FR" sz="2400" dirty="0" err="1"/>
              <a:t>und</a:t>
            </a:r>
            <a:r>
              <a:rPr lang="fr-FR" sz="2400" dirty="0"/>
              <a:t> </a:t>
            </a:r>
            <a:r>
              <a:rPr lang="fr-FR" sz="2400" dirty="0" err="1"/>
              <a:t>Kraftlose</a:t>
            </a:r>
            <a:r>
              <a:rPr lang="fr-FR" sz="2400" dirty="0"/>
              <a:t>, </a:t>
            </a:r>
            <a:r>
              <a:rPr lang="fr-FR" sz="2400" dirty="0" err="1"/>
              <a:t>und</a:t>
            </a:r>
            <a:r>
              <a:rPr lang="fr-FR" sz="2400" dirty="0"/>
              <a:t> </a:t>
            </a:r>
            <a:r>
              <a:rPr lang="fr-FR" sz="2400" dirty="0" err="1"/>
              <a:t>das</a:t>
            </a:r>
            <a:r>
              <a:rPr lang="fr-FR" sz="2400" dirty="0"/>
              <a:t> </a:t>
            </a:r>
            <a:r>
              <a:rPr lang="fr-FR" sz="2400" dirty="0" err="1"/>
              <a:t>Schleppende</a:t>
            </a:r>
            <a:r>
              <a:rPr lang="fr-FR" sz="2400" dirty="0"/>
              <a:t>“ 1785, I : 197) = </a:t>
            </a:r>
            <a:r>
              <a:rPr lang="fr-FR" sz="2400" i="1" dirty="0" err="1"/>
              <a:t>vitium</a:t>
            </a:r>
            <a:r>
              <a:rPr lang="fr-FR" sz="2400" dirty="0"/>
              <a:t> </a:t>
            </a:r>
          </a:p>
          <a:p>
            <a:pPr>
              <a:buFont typeface="Wingdings" pitchFamily="2" charset="2"/>
              <a:buChar char="ó"/>
            </a:pPr>
            <a:r>
              <a:rPr lang="fr-FR" sz="2400" dirty="0"/>
              <a:t>conceptions mentales ‘imparfaites’ du locuteur et source de prolixité</a:t>
            </a:r>
          </a:p>
          <a:p>
            <a:pPr lvl="1">
              <a:buFont typeface="Wingdings" pitchFamily="2" charset="2"/>
              <a:buChar char="ó"/>
            </a:pPr>
            <a:r>
              <a:rPr lang="fr-FR" sz="2000" dirty="0"/>
              <a:t> </a:t>
            </a:r>
            <a:r>
              <a:rPr lang="fr-FR" sz="1800" dirty="0"/>
              <a:t>la „confusion » de la pensée (« </a:t>
            </a:r>
            <a:r>
              <a:rPr lang="fr-FR" sz="1800" dirty="0" err="1"/>
              <a:t>Verwirrung</a:t>
            </a:r>
            <a:r>
              <a:rPr lang="fr-FR" sz="1800" dirty="0"/>
              <a:t> ») du locuteur</a:t>
            </a:r>
          </a:p>
          <a:p>
            <a:pPr lvl="1">
              <a:buFont typeface="Wingdings" pitchFamily="2" charset="2"/>
              <a:buChar char="ó"/>
            </a:pPr>
            <a:r>
              <a:rPr lang="fr-FR" sz="2000" dirty="0"/>
              <a:t> </a:t>
            </a:r>
            <a:r>
              <a:rPr lang="fr-FR" sz="1800" dirty="0"/>
              <a:t>« pensées à moitié achevées“, (« </a:t>
            </a:r>
            <a:r>
              <a:rPr lang="fr-FR" sz="1800" dirty="0" err="1"/>
              <a:t>verworrene</a:t>
            </a:r>
            <a:r>
              <a:rPr lang="fr-FR" sz="1800" dirty="0"/>
              <a:t>, </a:t>
            </a:r>
            <a:r>
              <a:rPr lang="fr-FR" sz="1800" dirty="0" err="1"/>
              <a:t>halb</a:t>
            </a:r>
            <a:r>
              <a:rPr lang="fr-FR" sz="1800" dirty="0"/>
              <a:t> </a:t>
            </a:r>
            <a:r>
              <a:rPr lang="fr-FR" sz="1800" dirty="0" err="1"/>
              <a:t>gedachte</a:t>
            </a:r>
            <a:r>
              <a:rPr lang="fr-FR" sz="1800" dirty="0"/>
              <a:t> </a:t>
            </a:r>
            <a:r>
              <a:rPr lang="fr-FR" sz="1800" dirty="0" err="1"/>
              <a:t>Vorstellungen</a:t>
            </a:r>
            <a:r>
              <a:rPr lang="fr-FR" sz="1800" dirty="0"/>
              <a:t> »)</a:t>
            </a:r>
          </a:p>
          <a:p>
            <a:pPr lvl="1">
              <a:buFont typeface="Wingdings" pitchFamily="2" charset="2"/>
              <a:buChar char="ó"/>
            </a:pPr>
            <a:r>
              <a:rPr lang="fr-FR" sz="1800" i="1" dirty="0"/>
              <a:t>confusion </a:t>
            </a:r>
            <a:r>
              <a:rPr lang="fr-FR" sz="1800" dirty="0"/>
              <a:t>peut concerner </a:t>
            </a:r>
          </a:p>
          <a:p>
            <a:pPr lvl="2">
              <a:buFont typeface="Wingdings" pitchFamily="2" charset="2"/>
              <a:buChar char="ó"/>
            </a:pPr>
            <a:r>
              <a:rPr lang="fr-FR" sz="1600" dirty="0"/>
              <a:t>des concepts particuliers, </a:t>
            </a:r>
          </a:p>
          <a:p>
            <a:pPr lvl="2">
              <a:buFont typeface="Wingdings" pitchFamily="2" charset="2"/>
              <a:buChar char="ó"/>
            </a:pPr>
            <a:r>
              <a:rPr lang="fr-FR" sz="1600" dirty="0"/>
              <a:t>des relations et des ensembles de relations particuliers (« </a:t>
            </a:r>
            <a:r>
              <a:rPr lang="fr-FR" sz="1600" dirty="0" err="1"/>
              <a:t>einzelne</a:t>
            </a:r>
            <a:r>
              <a:rPr lang="fr-FR" sz="1600" dirty="0"/>
              <a:t> </a:t>
            </a:r>
            <a:r>
              <a:rPr lang="fr-FR" sz="1600" dirty="0" err="1"/>
              <a:t>Zusammenhänge</a:t>
            </a:r>
            <a:r>
              <a:rPr lang="fr-FR" sz="1600" dirty="0"/>
              <a:t> ») ou </a:t>
            </a:r>
          </a:p>
          <a:p>
            <a:pPr lvl="2">
              <a:buFont typeface="Wingdings" pitchFamily="2" charset="2"/>
              <a:buChar char="ó"/>
            </a:pPr>
            <a:r>
              <a:rPr lang="fr-FR" sz="1600" dirty="0"/>
              <a:t>la totalité des idées et de leurs relations dans un texte (« </a:t>
            </a:r>
            <a:r>
              <a:rPr lang="fr-FR" sz="1600" dirty="0" err="1"/>
              <a:t>Gedankenzusammenhang</a:t>
            </a:r>
            <a:r>
              <a:rPr lang="fr-FR" sz="1600" dirty="0"/>
              <a:t> »), =&gt; „</a:t>
            </a:r>
            <a:r>
              <a:rPr lang="fr-FR" sz="1600" dirty="0" err="1"/>
              <a:t>Verstand</a:t>
            </a:r>
            <a:r>
              <a:rPr lang="fr-FR" sz="1600" dirty="0"/>
              <a:t> </a:t>
            </a:r>
            <a:r>
              <a:rPr lang="fr-FR" sz="1600" dirty="0" err="1"/>
              <a:t>einer</a:t>
            </a:r>
            <a:r>
              <a:rPr lang="fr-FR" sz="1600" dirty="0"/>
              <a:t> </a:t>
            </a:r>
            <a:r>
              <a:rPr lang="fr-FR" sz="1600" dirty="0" err="1"/>
              <a:t>Rede</a:t>
            </a:r>
            <a:r>
              <a:rPr lang="fr-FR" sz="1600" dirty="0"/>
              <a:t>“ </a:t>
            </a:r>
            <a:endParaRPr lang="de-DE" sz="1600" dirty="0"/>
          </a:p>
        </p:txBody>
      </p:sp>
      <p:sp>
        <p:nvSpPr>
          <p:cNvPr id="4" name="Foliennummernplatzhalter 3">
            <a:extLst>
              <a:ext uri="{FF2B5EF4-FFF2-40B4-BE49-F238E27FC236}">
                <a16:creationId xmlns:a16="http://schemas.microsoft.com/office/drawing/2014/main" id="{3D6CB650-070F-8D47-A28B-7A9811175618}"/>
              </a:ext>
            </a:extLst>
          </p:cNvPr>
          <p:cNvSpPr>
            <a:spLocks noGrp="1"/>
          </p:cNvSpPr>
          <p:nvPr>
            <p:ph type="sldNum" sz="quarter" idx="12"/>
          </p:nvPr>
        </p:nvSpPr>
        <p:spPr/>
        <p:txBody>
          <a:bodyPr/>
          <a:lstStyle/>
          <a:p>
            <a:fld id="{0939F0C2-D316-4E2D-BB57-D9070DEF3AF1}" type="slidenum">
              <a:rPr lang="fr-FR" smtClean="0"/>
              <a:t>19</a:t>
            </a:fld>
            <a:endParaRPr lang="fr-FR"/>
          </a:p>
        </p:txBody>
      </p:sp>
    </p:spTree>
    <p:extLst>
      <p:ext uri="{BB962C8B-B14F-4D97-AF65-F5344CB8AC3E}">
        <p14:creationId xmlns:p14="http://schemas.microsoft.com/office/powerpoint/2010/main" val="317988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3B636-80F0-8D42-920D-A593DB82D9BE}"/>
              </a:ext>
            </a:extLst>
          </p:cNvPr>
          <p:cNvSpPr>
            <a:spLocks noGrp="1"/>
          </p:cNvSpPr>
          <p:nvPr>
            <p:ph type="title"/>
          </p:nvPr>
        </p:nvSpPr>
        <p:spPr/>
        <p:txBody>
          <a:bodyPr/>
          <a:lstStyle/>
          <a:p>
            <a:pPr algn="ctr"/>
            <a:r>
              <a:rPr lang="de-DE" dirty="0"/>
              <a:t>En </a:t>
            </a:r>
            <a:r>
              <a:rPr lang="de-DE" dirty="0" err="1"/>
              <a:t>guise</a:t>
            </a:r>
            <a:r>
              <a:rPr lang="de-DE" dirty="0"/>
              <a:t> </a:t>
            </a:r>
            <a:r>
              <a:rPr lang="de-DE" dirty="0" err="1"/>
              <a:t>d‘introduction</a:t>
            </a:r>
            <a:endParaRPr lang="de-DE" dirty="0"/>
          </a:p>
        </p:txBody>
      </p:sp>
      <p:sp>
        <p:nvSpPr>
          <p:cNvPr id="3" name="Inhaltsplatzhalter 2">
            <a:extLst>
              <a:ext uri="{FF2B5EF4-FFF2-40B4-BE49-F238E27FC236}">
                <a16:creationId xmlns:a16="http://schemas.microsoft.com/office/drawing/2014/main" id="{AE9E6110-7E1B-6D42-B374-3B9139861035}"/>
              </a:ext>
            </a:extLst>
          </p:cNvPr>
          <p:cNvSpPr>
            <a:spLocks noGrp="1"/>
          </p:cNvSpPr>
          <p:nvPr>
            <p:ph idx="1"/>
          </p:nvPr>
        </p:nvSpPr>
        <p:spPr>
          <a:xfrm>
            <a:off x="838200" y="1545465"/>
            <a:ext cx="10515600" cy="5176010"/>
          </a:xfrm>
        </p:spPr>
        <p:txBody>
          <a:bodyPr>
            <a:normAutofit fontScale="85000" lnSpcReduction="20000"/>
          </a:bodyPr>
          <a:lstStyle/>
          <a:p>
            <a:pPr marL="0" indent="0">
              <a:buNone/>
            </a:pPr>
            <a:r>
              <a:rPr lang="fr-FR" dirty="0"/>
              <a:t>« Interaction minimale» (Garfinkel 1967), relativement « simple » sur le plan linguistique (cf. aussi </a:t>
            </a:r>
            <a:r>
              <a:rPr lang="fr-FR" dirty="0" err="1"/>
              <a:t>Heritage</a:t>
            </a:r>
            <a:r>
              <a:rPr lang="fr-FR" dirty="0"/>
              <a:t> [1984] 2013 : 93, 94, 552) :  </a:t>
            </a:r>
            <a:endParaRPr lang="de-DE" dirty="0"/>
          </a:p>
          <a:p>
            <a:pPr marL="0" indent="0">
              <a:buNone/>
            </a:pPr>
            <a:r>
              <a:rPr lang="en-US" b="1" dirty="0"/>
              <a:t>Version (1) </a:t>
            </a:r>
            <a:endParaRPr lang="de-DE" dirty="0"/>
          </a:p>
          <a:p>
            <a:pPr marL="0" indent="0">
              <a:buNone/>
            </a:pPr>
            <a:r>
              <a:rPr lang="en-US" i="1" dirty="0"/>
              <a:t>“Husband: Dana </a:t>
            </a:r>
            <a:r>
              <a:rPr lang="en-US" i="1" dirty="0" err="1"/>
              <a:t>suceeded</a:t>
            </a:r>
            <a:r>
              <a:rPr lang="en-US" i="1" dirty="0"/>
              <a:t> in putting a penny in a parking meter today without being picked up. </a:t>
            </a:r>
            <a:endParaRPr lang="de-DE" dirty="0"/>
          </a:p>
          <a:p>
            <a:pPr marL="0" indent="0">
              <a:buNone/>
            </a:pPr>
            <a:r>
              <a:rPr lang="en-US" i="1" dirty="0"/>
              <a:t>Wife: Did you take him to the record store?” </a:t>
            </a:r>
          </a:p>
          <a:p>
            <a:pPr marL="0" indent="0">
              <a:buNone/>
            </a:pPr>
            <a:r>
              <a:rPr lang="en-US" b="1" dirty="0"/>
              <a:t>Version (2) </a:t>
            </a:r>
            <a:r>
              <a:rPr lang="fr-FR" dirty="0"/>
              <a:t>artificiellement «</a:t>
            </a:r>
            <a:r>
              <a:rPr lang="fr-FR" dirty="0" err="1"/>
              <a:t>re</a:t>
            </a:r>
            <a:r>
              <a:rPr lang="fr-FR" dirty="0"/>
              <a:t>-»-construite dans le contexte de l’interrogation </a:t>
            </a:r>
            <a:r>
              <a:rPr lang="fr-FR" dirty="0" err="1"/>
              <a:t>ethnométhodologique</a:t>
            </a:r>
            <a:r>
              <a:rPr lang="fr-FR" dirty="0"/>
              <a:t> et relativement plus « complexe » :</a:t>
            </a:r>
            <a:r>
              <a:rPr lang="en-US" b="1" dirty="0"/>
              <a:t> </a:t>
            </a:r>
            <a:endParaRPr lang="de-DE" dirty="0"/>
          </a:p>
          <a:p>
            <a:pPr marL="0" indent="0">
              <a:buNone/>
            </a:pPr>
            <a:r>
              <a:rPr lang="en-US" i="1" dirty="0"/>
              <a:t>Husband: This afternoon as I was bringing Dana, our four-year-old son, home from the nursery school, he succeeded in reaching high enough to put a penny in a parking meter when we parked in a meter zone, whereas before he had always had to be picked up to reach that high.</a:t>
            </a:r>
            <a:br>
              <a:rPr lang="en-US" i="1" dirty="0"/>
            </a:br>
            <a:r>
              <a:rPr lang="en-US" i="1" dirty="0"/>
              <a:t>Wife: Since he put a penny in a parking meter that means you stopped while he was with you. I know that you stopped at the record store either on the way to get him or on the way back. Was it on the way back, so that he was with you or did you stop there on the way to get him and somewhere else on the way back? </a:t>
            </a:r>
            <a:r>
              <a:rPr lang="fr-FR" dirty="0"/>
              <a:t>(Garfinkel : 1967 : 38–39)</a:t>
            </a:r>
            <a:endParaRPr lang="de-DE" sz="2400" dirty="0"/>
          </a:p>
        </p:txBody>
      </p:sp>
      <p:sp>
        <p:nvSpPr>
          <p:cNvPr id="4" name="Foliennummernplatzhalter 3">
            <a:extLst>
              <a:ext uri="{FF2B5EF4-FFF2-40B4-BE49-F238E27FC236}">
                <a16:creationId xmlns:a16="http://schemas.microsoft.com/office/drawing/2014/main" id="{2315AFCA-DC75-CA4E-8BB9-5F77A0AD8A20}"/>
              </a:ext>
            </a:extLst>
          </p:cNvPr>
          <p:cNvSpPr>
            <a:spLocks noGrp="1"/>
          </p:cNvSpPr>
          <p:nvPr>
            <p:ph type="sldNum" sz="quarter" idx="12"/>
          </p:nvPr>
        </p:nvSpPr>
        <p:spPr/>
        <p:txBody>
          <a:bodyPr/>
          <a:lstStyle/>
          <a:p>
            <a:fld id="{0939F0C2-D316-4E2D-BB57-D9070DEF3AF1}" type="slidenum">
              <a:rPr lang="fr-FR" smtClean="0"/>
              <a:t>2</a:t>
            </a:fld>
            <a:endParaRPr lang="fr-FR"/>
          </a:p>
        </p:txBody>
      </p:sp>
    </p:spTree>
    <p:extLst>
      <p:ext uri="{BB962C8B-B14F-4D97-AF65-F5344CB8AC3E}">
        <p14:creationId xmlns:p14="http://schemas.microsoft.com/office/powerpoint/2010/main" val="253068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13978-C3F6-1340-BBC9-EE1DDE9B7A2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A1B4186-DA4A-994A-A622-D6F5BAA59B6C}"/>
              </a:ext>
            </a:extLst>
          </p:cNvPr>
          <p:cNvSpPr>
            <a:spLocks noGrp="1"/>
          </p:cNvSpPr>
          <p:nvPr>
            <p:ph idx="1"/>
          </p:nvPr>
        </p:nvSpPr>
        <p:spPr/>
        <p:txBody>
          <a:bodyPr>
            <a:normAutofit/>
          </a:bodyPr>
          <a:lstStyle/>
          <a:p>
            <a:pPr marL="0" indent="0">
              <a:buNone/>
            </a:pPr>
            <a:r>
              <a:rPr lang="de-DE" dirty="0" err="1"/>
              <a:t>Prolixité</a:t>
            </a:r>
            <a:r>
              <a:rPr lang="de-DE" dirty="0"/>
              <a:t> </a:t>
            </a:r>
            <a:r>
              <a:rPr lang="de-DE" dirty="0">
                <a:sym typeface="Wingdings" pitchFamily="2" charset="2"/>
              </a:rPr>
              <a:t> </a:t>
            </a:r>
            <a:r>
              <a:rPr lang="de-DE" dirty="0" err="1">
                <a:sym typeface="Wingdings" pitchFamily="2" charset="2"/>
              </a:rPr>
              <a:t>répétitions</a:t>
            </a:r>
            <a:endParaRPr lang="de-DE" dirty="0">
              <a:sym typeface="Wingdings" pitchFamily="2" charset="2"/>
            </a:endParaRPr>
          </a:p>
          <a:p>
            <a:r>
              <a:rPr lang="fr-FR" dirty="0"/>
              <a:t>„On sent qu'on n'a pas encore la lumière adéquate soi-même mais au lieu de prendre le temps de bien éclaircir la question, on veut s'aider par les mots, et se représente la pensée obscure sous différentes formes semblables, et, de cette manière, embrouille le lecteur » („Man </a:t>
            </a:r>
            <a:r>
              <a:rPr lang="fr-FR" dirty="0" err="1"/>
              <a:t>fühlt</a:t>
            </a:r>
            <a:r>
              <a:rPr lang="fr-FR" dirty="0"/>
              <a:t> es, </a:t>
            </a:r>
            <a:r>
              <a:rPr lang="fr-FR" dirty="0" err="1"/>
              <a:t>daß</a:t>
            </a:r>
            <a:r>
              <a:rPr lang="fr-FR" dirty="0"/>
              <a:t> man </a:t>
            </a:r>
            <a:r>
              <a:rPr lang="fr-FR" dirty="0" err="1"/>
              <a:t>selbst</a:t>
            </a:r>
            <a:r>
              <a:rPr lang="fr-FR" dirty="0"/>
              <a:t> </a:t>
            </a:r>
            <a:r>
              <a:rPr lang="fr-FR" dirty="0" err="1"/>
              <a:t>noch</a:t>
            </a:r>
            <a:r>
              <a:rPr lang="fr-FR" dirty="0"/>
              <a:t> </a:t>
            </a:r>
            <a:r>
              <a:rPr lang="fr-FR" dirty="0" err="1"/>
              <a:t>nicht</a:t>
            </a:r>
            <a:r>
              <a:rPr lang="fr-FR" dirty="0"/>
              <a:t> </a:t>
            </a:r>
            <a:r>
              <a:rPr lang="fr-FR" dirty="0" err="1"/>
              <a:t>das</a:t>
            </a:r>
            <a:r>
              <a:rPr lang="fr-FR" dirty="0"/>
              <a:t> </a:t>
            </a:r>
            <a:r>
              <a:rPr lang="fr-FR" dirty="0" err="1"/>
              <a:t>gehörige</a:t>
            </a:r>
            <a:r>
              <a:rPr lang="fr-FR" dirty="0"/>
              <a:t> </a:t>
            </a:r>
            <a:r>
              <a:rPr lang="fr-FR" dirty="0" err="1"/>
              <a:t>Licht</a:t>
            </a:r>
            <a:r>
              <a:rPr lang="fr-FR" dirty="0"/>
              <a:t> </a:t>
            </a:r>
            <a:r>
              <a:rPr lang="fr-FR" dirty="0" err="1"/>
              <a:t>hat</a:t>
            </a:r>
            <a:r>
              <a:rPr lang="fr-FR" dirty="0"/>
              <a:t>, aber, </a:t>
            </a:r>
            <a:r>
              <a:rPr lang="fr-FR" dirty="0" err="1"/>
              <a:t>anstatt</a:t>
            </a:r>
            <a:r>
              <a:rPr lang="fr-FR" dirty="0"/>
              <a:t> </a:t>
            </a:r>
            <a:r>
              <a:rPr lang="fr-FR" dirty="0" err="1"/>
              <a:t>sich</a:t>
            </a:r>
            <a:r>
              <a:rPr lang="fr-FR" dirty="0"/>
              <a:t> die </a:t>
            </a:r>
            <a:r>
              <a:rPr lang="fr-FR" dirty="0" err="1"/>
              <a:t>Zeit</a:t>
            </a:r>
            <a:r>
              <a:rPr lang="fr-FR" dirty="0"/>
              <a:t> </a:t>
            </a:r>
            <a:r>
              <a:rPr lang="fr-FR" dirty="0" err="1"/>
              <a:t>zu</a:t>
            </a:r>
            <a:r>
              <a:rPr lang="fr-FR" dirty="0"/>
              <a:t> </a:t>
            </a:r>
            <a:r>
              <a:rPr lang="fr-FR" dirty="0" err="1"/>
              <a:t>nehmen</a:t>
            </a:r>
            <a:r>
              <a:rPr lang="fr-FR" dirty="0"/>
              <a:t>, die Sache </a:t>
            </a:r>
            <a:r>
              <a:rPr lang="fr-FR" dirty="0" err="1"/>
              <a:t>gehörig</a:t>
            </a:r>
            <a:r>
              <a:rPr lang="fr-FR" dirty="0"/>
              <a:t> </a:t>
            </a:r>
            <a:r>
              <a:rPr lang="fr-FR" dirty="0" err="1"/>
              <a:t>aufzuklären</a:t>
            </a:r>
            <a:r>
              <a:rPr lang="fr-FR" dirty="0"/>
              <a:t>, </a:t>
            </a:r>
            <a:r>
              <a:rPr lang="fr-FR" dirty="0" err="1"/>
              <a:t>will</a:t>
            </a:r>
            <a:r>
              <a:rPr lang="fr-FR" dirty="0"/>
              <a:t> man </a:t>
            </a:r>
            <a:r>
              <a:rPr lang="fr-FR" dirty="0" err="1"/>
              <a:t>sich</a:t>
            </a:r>
            <a:r>
              <a:rPr lang="fr-FR" dirty="0"/>
              <a:t> </a:t>
            </a:r>
            <a:r>
              <a:rPr lang="fr-FR" dirty="0" err="1"/>
              <a:t>durch</a:t>
            </a:r>
            <a:r>
              <a:rPr lang="fr-FR" dirty="0"/>
              <a:t> </a:t>
            </a:r>
            <a:r>
              <a:rPr lang="fr-FR" dirty="0" err="1"/>
              <a:t>Worte</a:t>
            </a:r>
            <a:r>
              <a:rPr lang="fr-FR" dirty="0"/>
              <a:t> </a:t>
            </a:r>
            <a:r>
              <a:rPr lang="fr-FR" dirty="0" err="1"/>
              <a:t>helfen</a:t>
            </a:r>
            <a:r>
              <a:rPr lang="fr-FR" dirty="0"/>
              <a:t>, </a:t>
            </a:r>
            <a:r>
              <a:rPr lang="fr-FR" dirty="0" err="1"/>
              <a:t>und</a:t>
            </a:r>
            <a:r>
              <a:rPr lang="fr-FR" dirty="0"/>
              <a:t> </a:t>
            </a:r>
            <a:r>
              <a:rPr lang="fr-FR" dirty="0" err="1"/>
              <a:t>stellet</a:t>
            </a:r>
            <a:r>
              <a:rPr lang="fr-FR" dirty="0"/>
              <a:t> </a:t>
            </a:r>
            <a:r>
              <a:rPr lang="fr-FR" dirty="0" err="1"/>
              <a:t>sich</a:t>
            </a:r>
            <a:r>
              <a:rPr lang="fr-FR" dirty="0"/>
              <a:t> den </a:t>
            </a:r>
            <a:r>
              <a:rPr lang="fr-FR" dirty="0" err="1"/>
              <a:t>dunklen</a:t>
            </a:r>
            <a:r>
              <a:rPr lang="fr-FR" dirty="0"/>
              <a:t> </a:t>
            </a:r>
            <a:r>
              <a:rPr lang="fr-FR" dirty="0" err="1"/>
              <a:t>Gedanken</a:t>
            </a:r>
            <a:r>
              <a:rPr lang="fr-FR" dirty="0"/>
              <a:t> </a:t>
            </a:r>
            <a:r>
              <a:rPr lang="fr-FR" dirty="0" err="1"/>
              <a:t>unter</a:t>
            </a:r>
            <a:r>
              <a:rPr lang="fr-FR" dirty="0"/>
              <a:t> </a:t>
            </a:r>
            <a:r>
              <a:rPr lang="fr-FR" dirty="0" err="1"/>
              <a:t>mehr</a:t>
            </a:r>
            <a:r>
              <a:rPr lang="fr-FR" dirty="0"/>
              <a:t> </a:t>
            </a:r>
            <a:r>
              <a:rPr lang="fr-FR" dirty="0" err="1"/>
              <a:t>ähnlichen</a:t>
            </a:r>
            <a:r>
              <a:rPr lang="fr-FR" dirty="0"/>
              <a:t> </a:t>
            </a:r>
            <a:r>
              <a:rPr lang="fr-FR" dirty="0" err="1"/>
              <a:t>Gestalten</a:t>
            </a:r>
            <a:r>
              <a:rPr lang="fr-FR" dirty="0"/>
              <a:t> dar, </a:t>
            </a:r>
            <a:r>
              <a:rPr lang="fr-FR" dirty="0" err="1"/>
              <a:t>und</a:t>
            </a:r>
            <a:r>
              <a:rPr lang="fr-FR" dirty="0"/>
              <a:t> </a:t>
            </a:r>
            <a:r>
              <a:rPr lang="fr-FR" dirty="0" err="1"/>
              <a:t>verwirret</a:t>
            </a:r>
            <a:r>
              <a:rPr lang="fr-FR" dirty="0"/>
              <a:t> </a:t>
            </a:r>
            <a:r>
              <a:rPr lang="fr-FR" dirty="0" err="1"/>
              <a:t>dadurch</a:t>
            </a:r>
            <a:r>
              <a:rPr lang="fr-FR" dirty="0"/>
              <a:t> den </a:t>
            </a:r>
            <a:r>
              <a:rPr lang="fr-FR" dirty="0" err="1"/>
              <a:t>Leser</a:t>
            </a:r>
            <a:r>
              <a:rPr lang="fr-FR" dirty="0"/>
              <a:t> ») (1785, I : 208)</a:t>
            </a: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B6E9A02A-8B5F-CD40-A6C9-3476694A283C}"/>
              </a:ext>
            </a:extLst>
          </p:cNvPr>
          <p:cNvSpPr>
            <a:spLocks noGrp="1"/>
          </p:cNvSpPr>
          <p:nvPr>
            <p:ph type="sldNum" sz="quarter" idx="12"/>
          </p:nvPr>
        </p:nvSpPr>
        <p:spPr/>
        <p:txBody>
          <a:bodyPr/>
          <a:lstStyle/>
          <a:p>
            <a:fld id="{0939F0C2-D316-4E2D-BB57-D9070DEF3AF1}" type="slidenum">
              <a:rPr lang="fr-FR" smtClean="0"/>
              <a:t>20</a:t>
            </a:fld>
            <a:endParaRPr lang="fr-FR"/>
          </a:p>
        </p:txBody>
      </p:sp>
    </p:spTree>
    <p:extLst>
      <p:ext uri="{BB962C8B-B14F-4D97-AF65-F5344CB8AC3E}">
        <p14:creationId xmlns:p14="http://schemas.microsoft.com/office/powerpoint/2010/main" val="35795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BE19D-7072-4E41-8925-4226B8D8DF2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60C6319-E174-1947-9F29-DCA5BD9E5256}"/>
              </a:ext>
            </a:extLst>
          </p:cNvPr>
          <p:cNvSpPr>
            <a:spLocks noGrp="1"/>
          </p:cNvSpPr>
          <p:nvPr>
            <p:ph idx="1"/>
          </p:nvPr>
        </p:nvSpPr>
        <p:spPr/>
        <p:txBody>
          <a:bodyPr/>
          <a:lstStyle/>
          <a:p>
            <a:pPr marL="0" indent="0">
              <a:buNone/>
            </a:pPr>
            <a:r>
              <a:rPr lang="fr-FR" dirty="0"/>
              <a:t>Effet de la répétition </a:t>
            </a:r>
          </a:p>
          <a:p>
            <a:pPr marL="0" indent="0">
              <a:buNone/>
            </a:pPr>
            <a:r>
              <a:rPr lang="fr-FR" dirty="0"/>
              <a:t>« […] en lui soumettant deux ou plusieurs concepts obscurs à la place d’un concept clair, le destinataire doit forcément voir l’image double » </a:t>
            </a:r>
          </a:p>
          <a:p>
            <a:pPr marL="0" indent="0">
              <a:buNone/>
            </a:pPr>
            <a:r>
              <a:rPr lang="fr-FR" dirty="0"/>
              <a:t>(„</a:t>
            </a:r>
            <a:r>
              <a:rPr lang="fr-FR" dirty="0" err="1"/>
              <a:t>indem</a:t>
            </a:r>
            <a:r>
              <a:rPr lang="fr-FR" dirty="0"/>
              <a:t> man </a:t>
            </a:r>
            <a:r>
              <a:rPr lang="fr-FR" dirty="0" err="1"/>
              <a:t>ihm</a:t>
            </a:r>
            <a:r>
              <a:rPr lang="fr-FR" dirty="0"/>
              <a:t> [</a:t>
            </a:r>
            <a:r>
              <a:rPr lang="fr-FR" dirty="0" err="1"/>
              <a:t>dem</a:t>
            </a:r>
            <a:r>
              <a:rPr lang="fr-FR" dirty="0"/>
              <a:t> </a:t>
            </a:r>
            <a:r>
              <a:rPr lang="fr-FR" dirty="0" err="1"/>
              <a:t>Leser</a:t>
            </a:r>
            <a:r>
              <a:rPr lang="fr-FR" dirty="0"/>
              <a:t>], </a:t>
            </a:r>
            <a:r>
              <a:rPr lang="fr-FR" dirty="0" err="1"/>
              <a:t>statt</a:t>
            </a:r>
            <a:r>
              <a:rPr lang="fr-FR" dirty="0"/>
              <a:t> </a:t>
            </a:r>
            <a:r>
              <a:rPr lang="fr-FR" dirty="0" err="1"/>
              <a:t>eines</a:t>
            </a:r>
            <a:r>
              <a:rPr lang="fr-FR" dirty="0"/>
              <a:t> </a:t>
            </a:r>
            <a:r>
              <a:rPr lang="fr-FR" dirty="0" err="1"/>
              <a:t>klaren</a:t>
            </a:r>
            <a:r>
              <a:rPr lang="fr-FR" dirty="0"/>
              <a:t> </a:t>
            </a:r>
            <a:r>
              <a:rPr lang="fr-FR" dirty="0" err="1"/>
              <a:t>Begriffes</a:t>
            </a:r>
            <a:r>
              <a:rPr lang="fr-FR" dirty="0"/>
              <a:t>, </a:t>
            </a:r>
            <a:r>
              <a:rPr lang="fr-FR" dirty="0" err="1"/>
              <a:t>zwey</a:t>
            </a:r>
            <a:r>
              <a:rPr lang="fr-FR" dirty="0"/>
              <a:t> </a:t>
            </a:r>
            <a:r>
              <a:rPr lang="fr-FR" dirty="0" err="1"/>
              <a:t>oder</a:t>
            </a:r>
            <a:r>
              <a:rPr lang="fr-FR" dirty="0"/>
              <a:t> </a:t>
            </a:r>
            <a:r>
              <a:rPr lang="fr-FR" dirty="0" err="1"/>
              <a:t>mehr</a:t>
            </a:r>
            <a:r>
              <a:rPr lang="fr-FR" dirty="0"/>
              <a:t> </a:t>
            </a:r>
            <a:r>
              <a:rPr lang="fr-FR" dirty="0" err="1"/>
              <a:t>dunkele</a:t>
            </a:r>
            <a:r>
              <a:rPr lang="fr-FR" dirty="0"/>
              <a:t> </a:t>
            </a:r>
            <a:r>
              <a:rPr lang="fr-FR" dirty="0" err="1"/>
              <a:t>gibt</a:t>
            </a:r>
            <a:r>
              <a:rPr lang="fr-FR" dirty="0"/>
              <a:t>, </a:t>
            </a:r>
            <a:r>
              <a:rPr lang="fr-FR" dirty="0" err="1"/>
              <a:t>daher</a:t>
            </a:r>
            <a:r>
              <a:rPr lang="fr-FR" dirty="0"/>
              <a:t> er </a:t>
            </a:r>
            <a:r>
              <a:rPr lang="fr-FR" dirty="0" err="1"/>
              <a:t>das</a:t>
            </a:r>
            <a:r>
              <a:rPr lang="fr-FR" dirty="0"/>
              <a:t> </a:t>
            </a:r>
            <a:r>
              <a:rPr lang="fr-FR" dirty="0" err="1"/>
              <a:t>Bild</a:t>
            </a:r>
            <a:r>
              <a:rPr lang="fr-FR" dirty="0"/>
              <a:t> </a:t>
            </a:r>
            <a:r>
              <a:rPr lang="fr-FR" dirty="0" err="1"/>
              <a:t>immer</a:t>
            </a:r>
            <a:r>
              <a:rPr lang="fr-FR" dirty="0"/>
              <a:t> </a:t>
            </a:r>
            <a:r>
              <a:rPr lang="fr-FR" dirty="0" err="1"/>
              <a:t>doppelt</a:t>
            </a:r>
            <a:r>
              <a:rPr lang="fr-FR" dirty="0"/>
              <a:t> </a:t>
            </a:r>
            <a:r>
              <a:rPr lang="fr-FR" dirty="0" err="1"/>
              <a:t>sehen</a:t>
            </a:r>
            <a:r>
              <a:rPr lang="fr-FR" dirty="0"/>
              <a:t> </a:t>
            </a:r>
            <a:r>
              <a:rPr lang="fr-FR" dirty="0" err="1"/>
              <a:t>muß</a:t>
            </a:r>
            <a:r>
              <a:rPr lang="fr-FR" dirty="0"/>
              <a:t>.)“ (1785, I : 197)</a:t>
            </a:r>
            <a:endParaRPr lang="de-DE" dirty="0"/>
          </a:p>
        </p:txBody>
      </p:sp>
      <p:sp>
        <p:nvSpPr>
          <p:cNvPr id="4" name="Foliennummernplatzhalter 3">
            <a:extLst>
              <a:ext uri="{FF2B5EF4-FFF2-40B4-BE49-F238E27FC236}">
                <a16:creationId xmlns:a16="http://schemas.microsoft.com/office/drawing/2014/main" id="{26417F6A-0380-2E4B-A283-4556ACFD5D2B}"/>
              </a:ext>
            </a:extLst>
          </p:cNvPr>
          <p:cNvSpPr>
            <a:spLocks noGrp="1"/>
          </p:cNvSpPr>
          <p:nvPr>
            <p:ph type="sldNum" sz="quarter" idx="12"/>
          </p:nvPr>
        </p:nvSpPr>
        <p:spPr/>
        <p:txBody>
          <a:bodyPr/>
          <a:lstStyle/>
          <a:p>
            <a:fld id="{0939F0C2-D316-4E2D-BB57-D9070DEF3AF1}" type="slidenum">
              <a:rPr lang="fr-FR" smtClean="0"/>
              <a:t>21</a:t>
            </a:fld>
            <a:endParaRPr lang="fr-FR"/>
          </a:p>
        </p:txBody>
      </p:sp>
    </p:spTree>
    <p:extLst>
      <p:ext uri="{BB962C8B-B14F-4D97-AF65-F5344CB8AC3E}">
        <p14:creationId xmlns:p14="http://schemas.microsoft.com/office/powerpoint/2010/main" val="93109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C32FC-1DEE-674B-9107-9F9749A22D29}"/>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753FAE5D-1CFF-D044-8D2D-ECF472AD8D05}"/>
              </a:ext>
            </a:extLst>
          </p:cNvPr>
          <p:cNvSpPr>
            <a:spLocks noGrp="1"/>
          </p:cNvSpPr>
          <p:nvPr>
            <p:ph idx="1"/>
          </p:nvPr>
        </p:nvSpPr>
        <p:spPr/>
        <p:txBody>
          <a:bodyPr/>
          <a:lstStyle/>
          <a:p>
            <a:pPr marL="0" indent="0">
              <a:buNone/>
            </a:pPr>
            <a:r>
              <a:rPr lang="fr-FR" dirty="0"/>
              <a:t>Autre source de la prolixité : </a:t>
            </a:r>
          </a:p>
          <a:p>
            <a:pPr marL="0" indent="0">
              <a:buNone/>
            </a:pPr>
            <a:r>
              <a:rPr lang="fr-FR" dirty="0"/>
              <a:t>« imagination excessive » et « un amour non ordonné de la nouveauté » (</a:t>
            </a:r>
            <a:r>
              <a:rPr lang="fr-FR" i="1" dirty="0" err="1"/>
              <a:t>ausschweifende</a:t>
            </a:r>
            <a:r>
              <a:rPr lang="fr-FR" i="1" dirty="0"/>
              <a:t> </a:t>
            </a:r>
            <a:r>
              <a:rPr lang="fr-FR" i="1" dirty="0" err="1"/>
              <a:t>Phantasie</a:t>
            </a:r>
            <a:r>
              <a:rPr lang="fr-FR" dirty="0"/>
              <a:t>, </a:t>
            </a:r>
            <a:r>
              <a:rPr lang="fr-FR" i="1" dirty="0" err="1"/>
              <a:t>ungeordneter</a:t>
            </a:r>
            <a:r>
              <a:rPr lang="fr-FR" i="1" dirty="0"/>
              <a:t> </a:t>
            </a:r>
            <a:r>
              <a:rPr lang="fr-FR" i="1" dirty="0" err="1"/>
              <a:t>Liebe</a:t>
            </a:r>
            <a:r>
              <a:rPr lang="fr-FR" i="1" dirty="0"/>
              <a:t> </a:t>
            </a:r>
            <a:r>
              <a:rPr lang="fr-FR" i="1" dirty="0" err="1"/>
              <a:t>zu</a:t>
            </a:r>
            <a:r>
              <a:rPr lang="fr-FR" i="1" dirty="0"/>
              <a:t> </a:t>
            </a:r>
            <a:r>
              <a:rPr lang="fr-FR" i="1" dirty="0" err="1"/>
              <a:t>Neuem</a:t>
            </a:r>
            <a:r>
              <a:rPr lang="fr-FR" dirty="0"/>
              <a:t> (1785, I : 130, 154, 178 </a:t>
            </a:r>
            <a:r>
              <a:rPr lang="fr-FR" dirty="0">
                <a:sym typeface="Wingdings" pitchFamily="2" charset="2"/>
              </a:rPr>
              <a:t> </a:t>
            </a:r>
            <a:r>
              <a:rPr lang="fr-FR" dirty="0"/>
              <a:t>le courant littéraire du </a:t>
            </a:r>
            <a:r>
              <a:rPr lang="fr-FR" i="1" dirty="0"/>
              <a:t>Sturm </a:t>
            </a:r>
            <a:r>
              <a:rPr lang="fr-FR" i="1" dirty="0" err="1"/>
              <a:t>und</a:t>
            </a:r>
            <a:r>
              <a:rPr lang="fr-FR" i="1" dirty="0"/>
              <a:t> </a:t>
            </a:r>
            <a:r>
              <a:rPr lang="fr-FR" i="1" dirty="0" err="1"/>
              <a:t>Drang</a:t>
            </a:r>
            <a:r>
              <a:rPr lang="fr-FR" dirty="0"/>
              <a:t>).</a:t>
            </a: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0898957D-88D8-0E42-9520-63F4BE9EAAFD}"/>
              </a:ext>
            </a:extLst>
          </p:cNvPr>
          <p:cNvSpPr>
            <a:spLocks noGrp="1"/>
          </p:cNvSpPr>
          <p:nvPr>
            <p:ph type="sldNum" sz="quarter" idx="12"/>
          </p:nvPr>
        </p:nvSpPr>
        <p:spPr/>
        <p:txBody>
          <a:bodyPr/>
          <a:lstStyle/>
          <a:p>
            <a:fld id="{0939F0C2-D316-4E2D-BB57-D9070DEF3AF1}" type="slidenum">
              <a:rPr lang="fr-FR" smtClean="0"/>
              <a:t>22</a:t>
            </a:fld>
            <a:endParaRPr lang="fr-FR"/>
          </a:p>
        </p:txBody>
      </p:sp>
    </p:spTree>
    <p:extLst>
      <p:ext uri="{BB962C8B-B14F-4D97-AF65-F5344CB8AC3E}">
        <p14:creationId xmlns:p14="http://schemas.microsoft.com/office/powerpoint/2010/main" val="281942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40457-1CF4-214F-B593-DF9C0A93B5D3}"/>
              </a:ext>
            </a:extLst>
          </p:cNvPr>
          <p:cNvSpPr>
            <a:spLocks noGrp="1"/>
          </p:cNvSpPr>
          <p:nvPr>
            <p:ph type="title"/>
          </p:nvPr>
        </p:nvSpPr>
        <p:spPr/>
        <p:txBody>
          <a:bodyPr/>
          <a:lstStyle/>
          <a:p>
            <a:r>
              <a:rPr lang="de-DE" dirty="0"/>
              <a:t>Les </a:t>
            </a:r>
            <a:r>
              <a:rPr lang="de-DE" dirty="0" err="1"/>
              <a:t>expressions</a:t>
            </a:r>
            <a:r>
              <a:rPr lang="de-DE" dirty="0"/>
              <a:t> </a:t>
            </a:r>
            <a:r>
              <a:rPr lang="de-DE" dirty="0" err="1"/>
              <a:t>linguistiques</a:t>
            </a:r>
            <a:r>
              <a:rPr lang="de-DE" dirty="0"/>
              <a:t> </a:t>
            </a:r>
            <a:r>
              <a:rPr lang="de-DE" dirty="0" err="1"/>
              <a:t>pouvant</a:t>
            </a:r>
            <a:r>
              <a:rPr lang="de-DE" dirty="0"/>
              <a:t> </a:t>
            </a:r>
            <a:r>
              <a:rPr lang="de-DE" dirty="0" err="1"/>
              <a:t>provoquer</a:t>
            </a:r>
            <a:r>
              <a:rPr lang="de-DE" dirty="0"/>
              <a:t> / </a:t>
            </a:r>
            <a:r>
              <a:rPr lang="de-DE" dirty="0" err="1"/>
              <a:t>provoquant</a:t>
            </a:r>
            <a:r>
              <a:rPr lang="de-DE" dirty="0"/>
              <a:t> la </a:t>
            </a:r>
            <a:r>
              <a:rPr lang="de-DE" dirty="0" err="1"/>
              <a:t>prolixité</a:t>
            </a:r>
            <a:endParaRPr lang="de-DE" dirty="0"/>
          </a:p>
        </p:txBody>
      </p:sp>
      <p:sp>
        <p:nvSpPr>
          <p:cNvPr id="3" name="Inhaltsplatzhalter 2">
            <a:extLst>
              <a:ext uri="{FF2B5EF4-FFF2-40B4-BE49-F238E27FC236}">
                <a16:creationId xmlns:a16="http://schemas.microsoft.com/office/drawing/2014/main" id="{D23C1973-787A-C344-A83E-AD206DEF52CE}"/>
              </a:ext>
            </a:extLst>
          </p:cNvPr>
          <p:cNvSpPr>
            <a:spLocks noGrp="1"/>
          </p:cNvSpPr>
          <p:nvPr>
            <p:ph idx="1"/>
          </p:nvPr>
        </p:nvSpPr>
        <p:spPr/>
        <p:txBody>
          <a:bodyPr/>
          <a:lstStyle/>
          <a:p>
            <a:r>
              <a:rPr lang="fr-FR" b="1" dirty="0"/>
              <a:t>Sur les plans lexical et sémantique </a:t>
            </a:r>
            <a:r>
              <a:rPr lang="fr-FR" dirty="0"/>
              <a:t>:</a:t>
            </a:r>
          </a:p>
          <a:p>
            <a:pPr>
              <a:buFontTx/>
              <a:buChar char="-"/>
            </a:pPr>
            <a:r>
              <a:rPr lang="fr-FR" dirty="0"/>
              <a:t>prolixité immanente à une langue - l’allemand du sud („</a:t>
            </a:r>
            <a:r>
              <a:rPr lang="fr-FR" dirty="0" err="1"/>
              <a:t>oberdeutsch</a:t>
            </a:r>
            <a:r>
              <a:rPr lang="fr-FR" dirty="0"/>
              <a:t>“) allongeant des mots par des syllabes inutiles qui détruiraient l’euphonie et obscurciraient et affaibliraient le sens des mots =&gt; « vaine parure de syllabes » „</a:t>
            </a:r>
            <a:r>
              <a:rPr lang="fr-FR" dirty="0" err="1"/>
              <a:t>Sylbengepränge</a:t>
            </a:r>
            <a:r>
              <a:rPr lang="fr-FR" dirty="0"/>
              <a:t>“ : (1785, I : 192) </a:t>
            </a:r>
          </a:p>
          <a:p>
            <a:pPr lvl="1">
              <a:buFontTx/>
              <a:buChar char="-"/>
            </a:pPr>
            <a:r>
              <a:rPr lang="fr-FR" i="1" dirty="0" err="1"/>
              <a:t>dahingegen</a:t>
            </a:r>
            <a:r>
              <a:rPr lang="fr-FR" dirty="0"/>
              <a:t> à la place de </a:t>
            </a:r>
            <a:r>
              <a:rPr lang="fr-FR" i="1" dirty="0" err="1"/>
              <a:t>hingegen</a:t>
            </a:r>
            <a:r>
              <a:rPr lang="fr-FR" dirty="0"/>
              <a:t> ou </a:t>
            </a:r>
            <a:r>
              <a:rPr lang="fr-FR" i="1" dirty="0" err="1"/>
              <a:t>dagegen</a:t>
            </a:r>
            <a:r>
              <a:rPr lang="fr-FR" dirty="0"/>
              <a:t>; </a:t>
            </a:r>
            <a:r>
              <a:rPr lang="fr-FR" i="1" dirty="0" err="1"/>
              <a:t>auferziehen</a:t>
            </a:r>
            <a:r>
              <a:rPr lang="fr-FR" dirty="0"/>
              <a:t>, </a:t>
            </a:r>
            <a:r>
              <a:rPr lang="fr-FR" i="1" dirty="0"/>
              <a:t>die </a:t>
            </a:r>
            <a:r>
              <a:rPr lang="fr-FR" i="1" dirty="0" err="1"/>
              <a:t>Auferziehung</a:t>
            </a:r>
            <a:r>
              <a:rPr lang="fr-FR" i="1" dirty="0"/>
              <a:t>, </a:t>
            </a:r>
            <a:r>
              <a:rPr lang="fr-FR" dirty="0"/>
              <a:t>à la place de</a:t>
            </a:r>
            <a:r>
              <a:rPr lang="fr-FR" i="1" dirty="0"/>
              <a:t> </a:t>
            </a:r>
            <a:r>
              <a:rPr lang="fr-FR" i="1" dirty="0" err="1"/>
              <a:t>erziehen</a:t>
            </a:r>
            <a:r>
              <a:rPr lang="fr-FR" i="1" dirty="0"/>
              <a:t>, </a:t>
            </a:r>
            <a:r>
              <a:rPr lang="fr-FR" i="1" dirty="0" err="1"/>
              <a:t>Erziehung</a:t>
            </a:r>
            <a:r>
              <a:rPr lang="fr-FR" dirty="0"/>
              <a:t>; </a:t>
            </a:r>
            <a:r>
              <a:rPr lang="fr-FR" i="1" dirty="0" err="1"/>
              <a:t>auferbaulich</a:t>
            </a:r>
            <a:r>
              <a:rPr lang="fr-FR" dirty="0"/>
              <a:t> à la place de </a:t>
            </a:r>
            <a:r>
              <a:rPr lang="fr-FR" i="1" dirty="0" err="1"/>
              <a:t>erbaulich</a:t>
            </a:r>
            <a:r>
              <a:rPr lang="fr-FR" dirty="0"/>
              <a:t>; </a:t>
            </a:r>
            <a:r>
              <a:rPr lang="fr-FR" i="1" dirty="0" err="1"/>
              <a:t>Abgesandter</a:t>
            </a:r>
            <a:r>
              <a:rPr lang="fr-FR" dirty="0"/>
              <a:t> </a:t>
            </a:r>
            <a:r>
              <a:rPr lang="fr-FR" dirty="0" err="1"/>
              <a:t>für</a:t>
            </a:r>
            <a:r>
              <a:rPr lang="fr-FR" dirty="0"/>
              <a:t> </a:t>
            </a:r>
            <a:r>
              <a:rPr lang="fr-FR" i="1" dirty="0" err="1"/>
              <a:t>Gesandter</a:t>
            </a:r>
            <a:r>
              <a:rPr lang="de-DE" dirty="0"/>
              <a:t> </a:t>
            </a:r>
          </a:p>
        </p:txBody>
      </p:sp>
      <p:sp>
        <p:nvSpPr>
          <p:cNvPr id="4" name="Foliennummernplatzhalter 3">
            <a:extLst>
              <a:ext uri="{FF2B5EF4-FFF2-40B4-BE49-F238E27FC236}">
                <a16:creationId xmlns:a16="http://schemas.microsoft.com/office/drawing/2014/main" id="{18C2256F-BE30-F046-B254-78B244E81B09}"/>
              </a:ext>
            </a:extLst>
          </p:cNvPr>
          <p:cNvSpPr>
            <a:spLocks noGrp="1"/>
          </p:cNvSpPr>
          <p:nvPr>
            <p:ph type="sldNum" sz="quarter" idx="12"/>
          </p:nvPr>
        </p:nvSpPr>
        <p:spPr/>
        <p:txBody>
          <a:bodyPr/>
          <a:lstStyle/>
          <a:p>
            <a:fld id="{0939F0C2-D316-4E2D-BB57-D9070DEF3AF1}" type="slidenum">
              <a:rPr lang="fr-FR" smtClean="0"/>
              <a:t>23</a:t>
            </a:fld>
            <a:endParaRPr lang="fr-FR"/>
          </a:p>
        </p:txBody>
      </p:sp>
    </p:spTree>
    <p:extLst>
      <p:ext uri="{BB962C8B-B14F-4D97-AF65-F5344CB8AC3E}">
        <p14:creationId xmlns:p14="http://schemas.microsoft.com/office/powerpoint/2010/main" val="334116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62035-82F9-EE42-8950-A3085DA7823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34ED57B-B6D3-0A46-AADF-CC1CD2A2EC51}"/>
              </a:ext>
            </a:extLst>
          </p:cNvPr>
          <p:cNvSpPr>
            <a:spLocks noGrp="1"/>
          </p:cNvSpPr>
          <p:nvPr>
            <p:ph idx="1"/>
          </p:nvPr>
        </p:nvSpPr>
        <p:spPr/>
        <p:txBody>
          <a:bodyPr>
            <a:normAutofit fontScale="92500" lnSpcReduction="20000"/>
          </a:bodyPr>
          <a:lstStyle/>
          <a:p>
            <a:r>
              <a:rPr lang="fr-FR" dirty="0"/>
              <a:t>des mots „indéterminés“, „sans force“ (« </a:t>
            </a:r>
            <a:r>
              <a:rPr lang="fr-FR" dirty="0" err="1"/>
              <a:t>unbestimmte</a:t>
            </a:r>
            <a:r>
              <a:rPr lang="fr-FR" dirty="0"/>
              <a:t> », „matte </a:t>
            </a:r>
            <a:r>
              <a:rPr lang="fr-FR" dirty="0" err="1"/>
              <a:t>Wörter</a:t>
            </a:r>
            <a:r>
              <a:rPr lang="fr-FR" dirty="0"/>
              <a:t>“)</a:t>
            </a:r>
          </a:p>
          <a:p>
            <a:pPr lvl="1"/>
            <a:r>
              <a:rPr lang="fr-FR" i="1" dirty="0"/>
              <a:t>être </a:t>
            </a:r>
            <a:r>
              <a:rPr lang="fr-FR" dirty="0"/>
              <a:t>à la place </a:t>
            </a:r>
            <a:r>
              <a:rPr lang="fr-FR" i="1" dirty="0"/>
              <a:t>se trouver, chose </a:t>
            </a:r>
            <a:r>
              <a:rPr lang="fr-FR" dirty="0"/>
              <a:t>à la place d’</a:t>
            </a:r>
            <a:r>
              <a:rPr lang="fr-FR" i="1" dirty="0"/>
              <a:t>objet </a:t>
            </a:r>
            <a:r>
              <a:rPr lang="fr-FR" dirty="0"/>
              <a:t>(1785: 159, 202, surtout 186), le relatif </a:t>
            </a:r>
            <a:r>
              <a:rPr lang="fr-FR" i="1" dirty="0"/>
              <a:t> </a:t>
            </a:r>
            <a:r>
              <a:rPr lang="fr-FR" i="1" dirty="0" err="1"/>
              <a:t>so</a:t>
            </a:r>
            <a:r>
              <a:rPr lang="fr-FR" i="1" dirty="0"/>
              <a:t> </a:t>
            </a:r>
            <a:r>
              <a:rPr lang="fr-FR" dirty="0"/>
              <a:t>à la place de </a:t>
            </a:r>
            <a:r>
              <a:rPr lang="fr-FR" i="1" dirty="0" err="1"/>
              <a:t>welcher</a:t>
            </a:r>
            <a:r>
              <a:rPr lang="fr-FR" i="1" dirty="0"/>
              <a:t> …</a:t>
            </a:r>
            <a:r>
              <a:rPr lang="fr-FR" dirty="0"/>
              <a:t> (184)</a:t>
            </a:r>
          </a:p>
          <a:p>
            <a:r>
              <a:rPr lang="fr-FR" dirty="0"/>
              <a:t>des métaphores ou des expressions recherchées (« </a:t>
            </a:r>
            <a:r>
              <a:rPr lang="fr-FR" dirty="0" err="1"/>
              <a:t>weit</a:t>
            </a:r>
            <a:r>
              <a:rPr lang="fr-FR" dirty="0"/>
              <a:t> </a:t>
            </a:r>
            <a:r>
              <a:rPr lang="fr-FR" dirty="0" err="1"/>
              <a:t>her</a:t>
            </a:r>
            <a:r>
              <a:rPr lang="fr-FR" dirty="0"/>
              <a:t> </a:t>
            </a:r>
            <a:r>
              <a:rPr lang="fr-FR" dirty="0" err="1"/>
              <a:t>gesucht</a:t>
            </a:r>
            <a:r>
              <a:rPr lang="fr-FR" dirty="0"/>
              <a:t> ») à la place d’expressions non figurées et usuelles </a:t>
            </a:r>
            <a:endParaRPr lang="de-DE" dirty="0"/>
          </a:p>
          <a:p>
            <a:r>
              <a:rPr lang="de-DE" dirty="0"/>
              <a:t>des </a:t>
            </a:r>
            <a:r>
              <a:rPr lang="de-DE" dirty="0" err="1"/>
              <a:t>tautologies</a:t>
            </a:r>
            <a:r>
              <a:rPr lang="de-DE" dirty="0"/>
              <a:t> </a:t>
            </a:r>
            <a:r>
              <a:rPr lang="de-DE" dirty="0" err="1"/>
              <a:t>ou</a:t>
            </a:r>
            <a:r>
              <a:rPr lang="de-DE" dirty="0"/>
              <a:t> </a:t>
            </a:r>
            <a:r>
              <a:rPr lang="de-DE" dirty="0" err="1"/>
              <a:t>redondances</a:t>
            </a:r>
            <a:r>
              <a:rPr lang="de-DE" dirty="0"/>
              <a:t>, par </a:t>
            </a:r>
            <a:r>
              <a:rPr lang="de-DE" dirty="0" err="1"/>
              <a:t>exemple</a:t>
            </a:r>
            <a:r>
              <a:rPr lang="de-DE" dirty="0"/>
              <a:t> „</a:t>
            </a:r>
            <a:r>
              <a:rPr lang="de-DE" dirty="0" err="1"/>
              <a:t>L’amiral</a:t>
            </a:r>
            <a:r>
              <a:rPr lang="de-DE" dirty="0"/>
              <a:t> </a:t>
            </a:r>
            <a:r>
              <a:rPr lang="de-DE" dirty="0" err="1"/>
              <a:t>partit</a:t>
            </a:r>
            <a:r>
              <a:rPr lang="de-DE" dirty="0"/>
              <a:t> </a:t>
            </a:r>
            <a:r>
              <a:rPr lang="de-DE" dirty="0" err="1"/>
              <a:t>avec</a:t>
            </a:r>
            <a:r>
              <a:rPr lang="de-DE" dirty="0"/>
              <a:t> </a:t>
            </a:r>
            <a:r>
              <a:rPr lang="de-DE" dirty="0" err="1"/>
              <a:t>sa</a:t>
            </a:r>
            <a:r>
              <a:rPr lang="de-DE" dirty="0"/>
              <a:t> flotte </a:t>
            </a:r>
            <a:r>
              <a:rPr lang="de-DE" i="1" dirty="0" err="1"/>
              <a:t>étant</a:t>
            </a:r>
            <a:r>
              <a:rPr lang="de-DE" i="1" dirty="0"/>
              <a:t> </a:t>
            </a:r>
            <a:r>
              <a:rPr lang="de-DE" i="1" dirty="0" err="1"/>
              <a:t>sous</a:t>
            </a:r>
            <a:r>
              <a:rPr lang="de-DE" i="1" dirty="0"/>
              <a:t> </a:t>
            </a:r>
            <a:r>
              <a:rPr lang="de-DE" i="1" dirty="0" err="1"/>
              <a:t>ses</a:t>
            </a:r>
            <a:r>
              <a:rPr lang="de-DE" i="1" dirty="0"/>
              <a:t> ordre</a:t>
            </a:r>
            <a:r>
              <a:rPr lang="de-DE" dirty="0"/>
              <a:t>“ „Der Admiral segelte mit seiner </a:t>
            </a:r>
            <a:r>
              <a:rPr lang="de-DE" i="1" dirty="0"/>
              <a:t>unterhabenden</a:t>
            </a:r>
            <a:r>
              <a:rPr lang="de-DE" dirty="0"/>
              <a:t> Flotte ab;“ (1785, I: 194, ital. FSD) </a:t>
            </a:r>
          </a:p>
          <a:p>
            <a:pPr marL="228600" lvl="1">
              <a:spcBef>
                <a:spcPts val="1000"/>
              </a:spcBef>
            </a:pPr>
            <a:r>
              <a:rPr lang="fr-FR" sz="2800" dirty="0"/>
              <a:t>l’emploi de synonymes si les « idées accessoires » qui les distinguent ne contribuent pas à la compréhension du discours.</a:t>
            </a:r>
            <a:endParaRPr lang="de-DE" sz="2800" dirty="0"/>
          </a:p>
          <a:p>
            <a:r>
              <a:rPr lang="fr-FR" dirty="0"/>
              <a:t>des paraphrases à la place de termes techniques (« </a:t>
            </a:r>
            <a:r>
              <a:rPr lang="fr-FR" dirty="0" err="1"/>
              <a:t>Kunstwörter</a:t>
            </a:r>
            <a:r>
              <a:rPr lang="fr-FR" dirty="0"/>
              <a:t> »)</a:t>
            </a:r>
            <a:r>
              <a:rPr lang="de-DE" dirty="0"/>
              <a:t> </a:t>
            </a:r>
            <a:r>
              <a:rPr lang="de-DE" dirty="0" err="1"/>
              <a:t>dans</a:t>
            </a:r>
            <a:r>
              <a:rPr lang="de-DE" dirty="0"/>
              <a:t> des </a:t>
            </a:r>
            <a:r>
              <a:rPr lang="de-DE" dirty="0" err="1"/>
              <a:t>textes</a:t>
            </a:r>
            <a:r>
              <a:rPr lang="de-DE" dirty="0"/>
              <a:t> </a:t>
            </a:r>
            <a:r>
              <a:rPr lang="de-DE" dirty="0" err="1"/>
              <a:t>techniques</a:t>
            </a:r>
            <a:endParaRPr lang="fr-FR" dirty="0"/>
          </a:p>
          <a:p>
            <a:pPr lvl="1"/>
            <a:endParaRPr lang="de-DE" dirty="0"/>
          </a:p>
        </p:txBody>
      </p:sp>
      <p:sp>
        <p:nvSpPr>
          <p:cNvPr id="4" name="Foliennummernplatzhalter 3">
            <a:extLst>
              <a:ext uri="{FF2B5EF4-FFF2-40B4-BE49-F238E27FC236}">
                <a16:creationId xmlns:a16="http://schemas.microsoft.com/office/drawing/2014/main" id="{B6787E8E-8DD7-A64F-BA44-8F9C29E4CF7E}"/>
              </a:ext>
            </a:extLst>
          </p:cNvPr>
          <p:cNvSpPr>
            <a:spLocks noGrp="1"/>
          </p:cNvSpPr>
          <p:nvPr>
            <p:ph type="sldNum" sz="quarter" idx="12"/>
          </p:nvPr>
        </p:nvSpPr>
        <p:spPr/>
        <p:txBody>
          <a:bodyPr/>
          <a:lstStyle/>
          <a:p>
            <a:fld id="{0939F0C2-D316-4E2D-BB57-D9070DEF3AF1}" type="slidenum">
              <a:rPr lang="fr-FR" smtClean="0"/>
              <a:t>24</a:t>
            </a:fld>
            <a:endParaRPr lang="fr-FR"/>
          </a:p>
        </p:txBody>
      </p:sp>
    </p:spTree>
    <p:extLst>
      <p:ext uri="{BB962C8B-B14F-4D97-AF65-F5344CB8AC3E}">
        <p14:creationId xmlns:p14="http://schemas.microsoft.com/office/powerpoint/2010/main" val="423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5D7D0-237B-2C42-8EB3-BEAF34899AD0}"/>
              </a:ext>
            </a:extLst>
          </p:cNvPr>
          <p:cNvSpPr>
            <a:spLocks noGrp="1"/>
          </p:cNvSpPr>
          <p:nvPr>
            <p:ph type="title"/>
          </p:nvPr>
        </p:nvSpPr>
        <p:spPr/>
        <p:txBody>
          <a:bodyPr/>
          <a:lstStyle/>
          <a:p>
            <a:r>
              <a:rPr lang="fr-FR" b="1" dirty="0"/>
              <a:t>Prolixité provoquée par différentes structures syntaxiques</a:t>
            </a:r>
            <a:r>
              <a:rPr lang="de-DE" dirty="0"/>
              <a:t> </a:t>
            </a:r>
          </a:p>
        </p:txBody>
      </p:sp>
      <p:sp>
        <p:nvSpPr>
          <p:cNvPr id="3" name="Inhaltsplatzhalter 2">
            <a:extLst>
              <a:ext uri="{FF2B5EF4-FFF2-40B4-BE49-F238E27FC236}">
                <a16:creationId xmlns:a16="http://schemas.microsoft.com/office/drawing/2014/main" id="{9BA60707-9FFE-744C-9465-1A61C23C0A0D}"/>
              </a:ext>
            </a:extLst>
          </p:cNvPr>
          <p:cNvSpPr>
            <a:spLocks noGrp="1"/>
          </p:cNvSpPr>
          <p:nvPr>
            <p:ph idx="1"/>
          </p:nvPr>
        </p:nvSpPr>
        <p:spPr/>
        <p:txBody>
          <a:bodyPr>
            <a:normAutofit fontScale="92500" lnSpcReduction="20000"/>
          </a:bodyPr>
          <a:lstStyle/>
          <a:p>
            <a:pPr lvl="1"/>
            <a:r>
              <a:rPr lang="de-DE" dirty="0" err="1"/>
              <a:t>surcharge</a:t>
            </a:r>
            <a:r>
              <a:rPr lang="fr-FR" dirty="0"/>
              <a:t> des propositions principales avec des propositions subordonnées et de concepts secondaires  („</a:t>
            </a:r>
            <a:r>
              <a:rPr lang="fr-FR" dirty="0" err="1"/>
              <a:t>Ueberladung</a:t>
            </a:r>
            <a:r>
              <a:rPr lang="fr-FR" dirty="0"/>
              <a:t> der </a:t>
            </a:r>
            <a:r>
              <a:rPr lang="fr-FR" dirty="0" err="1"/>
              <a:t>Hauptsätze</a:t>
            </a:r>
            <a:r>
              <a:rPr lang="fr-FR" dirty="0"/>
              <a:t> mit </a:t>
            </a:r>
            <a:r>
              <a:rPr lang="fr-FR" dirty="0" err="1"/>
              <a:t>Nebensätzen</a:t>
            </a:r>
            <a:r>
              <a:rPr lang="fr-FR" dirty="0"/>
              <a:t> </a:t>
            </a:r>
            <a:r>
              <a:rPr lang="fr-FR" dirty="0" err="1"/>
              <a:t>und</a:t>
            </a:r>
            <a:r>
              <a:rPr lang="fr-FR" dirty="0"/>
              <a:t> </a:t>
            </a:r>
            <a:r>
              <a:rPr lang="fr-FR" dirty="0" err="1"/>
              <a:t>Nebenbegriffen</a:t>
            </a:r>
            <a:r>
              <a:rPr lang="fr-FR" dirty="0"/>
              <a:t>“ (1785, I : 164),</a:t>
            </a:r>
            <a:endParaRPr lang="de-DE" dirty="0"/>
          </a:p>
          <a:p>
            <a:pPr lvl="1"/>
            <a:r>
              <a:rPr lang="de-DE" dirty="0" err="1"/>
              <a:t>l’accumulation</a:t>
            </a:r>
            <a:r>
              <a:rPr lang="de-DE" dirty="0"/>
              <a:t> de </a:t>
            </a:r>
            <a:r>
              <a:rPr lang="de-DE" dirty="0" err="1"/>
              <a:t>génitifs</a:t>
            </a:r>
            <a:r>
              <a:rPr lang="de-DE" dirty="0"/>
              <a:t> </a:t>
            </a:r>
            <a:r>
              <a:rPr lang="de-DE" dirty="0" err="1"/>
              <a:t>dans</a:t>
            </a:r>
            <a:r>
              <a:rPr lang="de-DE" dirty="0"/>
              <a:t> </a:t>
            </a:r>
            <a:r>
              <a:rPr lang="de-DE" dirty="0" err="1"/>
              <a:t>une</a:t>
            </a:r>
            <a:r>
              <a:rPr lang="de-DE" dirty="0"/>
              <a:t> </a:t>
            </a:r>
            <a:r>
              <a:rPr lang="de-DE" dirty="0" err="1"/>
              <a:t>structure</a:t>
            </a:r>
            <a:r>
              <a:rPr lang="de-DE" dirty="0"/>
              <a:t> </a:t>
            </a:r>
            <a:r>
              <a:rPr lang="de-DE" dirty="0" err="1"/>
              <a:t>enchevêtrée</a:t>
            </a:r>
            <a:endParaRPr lang="de-DE" dirty="0"/>
          </a:p>
          <a:p>
            <a:pPr lvl="2"/>
            <a:r>
              <a:rPr lang="de-DE" dirty="0"/>
              <a:t>„Le </a:t>
            </a:r>
            <a:r>
              <a:rPr lang="de-DE" dirty="0" err="1"/>
              <a:t>journal</a:t>
            </a:r>
            <a:r>
              <a:rPr lang="de-DE" dirty="0"/>
              <a:t> </a:t>
            </a:r>
            <a:r>
              <a:rPr lang="de-DE" dirty="0" err="1"/>
              <a:t>d’un</a:t>
            </a:r>
            <a:r>
              <a:rPr lang="de-DE" dirty="0"/>
              <a:t> </a:t>
            </a:r>
            <a:r>
              <a:rPr lang="de-DE" dirty="0" err="1"/>
              <a:t>second</a:t>
            </a:r>
            <a:r>
              <a:rPr lang="de-DE" dirty="0"/>
              <a:t> </a:t>
            </a:r>
            <a:r>
              <a:rPr lang="de-DE" dirty="0" err="1"/>
              <a:t>timonier</a:t>
            </a:r>
            <a:r>
              <a:rPr lang="de-DE" dirty="0"/>
              <a:t> </a:t>
            </a:r>
            <a:r>
              <a:rPr lang="de-DE" dirty="0" err="1"/>
              <a:t>d’un</a:t>
            </a:r>
            <a:r>
              <a:rPr lang="de-DE" dirty="0"/>
              <a:t> </a:t>
            </a:r>
            <a:r>
              <a:rPr lang="de-DE" dirty="0" err="1"/>
              <a:t>voyage</a:t>
            </a:r>
            <a:r>
              <a:rPr lang="de-DE" dirty="0"/>
              <a:t> </a:t>
            </a:r>
            <a:r>
              <a:rPr lang="de-DE" dirty="0" err="1"/>
              <a:t>effectué</a:t>
            </a:r>
            <a:r>
              <a:rPr lang="de-DE" dirty="0"/>
              <a:t> en 1775 </a:t>
            </a:r>
            <a:r>
              <a:rPr lang="de-DE" dirty="0" err="1"/>
              <a:t>pour</a:t>
            </a:r>
            <a:r>
              <a:rPr lang="de-DE" dirty="0"/>
              <a:t> </a:t>
            </a:r>
            <a:r>
              <a:rPr lang="de-DE" dirty="0" err="1"/>
              <a:t>l’examen</a:t>
            </a:r>
            <a:r>
              <a:rPr lang="de-DE" dirty="0"/>
              <a:t> des </a:t>
            </a:r>
            <a:r>
              <a:rPr lang="de-DE" dirty="0" err="1"/>
              <a:t>côtes</a:t>
            </a:r>
            <a:r>
              <a:rPr lang="de-DE" dirty="0"/>
              <a:t> </a:t>
            </a:r>
            <a:r>
              <a:rPr lang="de-DE" dirty="0" err="1"/>
              <a:t>allant</a:t>
            </a:r>
            <a:r>
              <a:rPr lang="de-DE" dirty="0"/>
              <a:t> plus </a:t>
            </a:r>
            <a:r>
              <a:rPr lang="de-DE" dirty="0" err="1"/>
              <a:t>loin</a:t>
            </a:r>
            <a:r>
              <a:rPr lang="de-DE" dirty="0"/>
              <a:t> </a:t>
            </a:r>
            <a:r>
              <a:rPr lang="de-DE" dirty="0" err="1"/>
              <a:t>vers</a:t>
            </a:r>
            <a:r>
              <a:rPr lang="de-DE" dirty="0"/>
              <a:t> le </a:t>
            </a:r>
            <a:r>
              <a:rPr lang="de-DE" dirty="0" err="1"/>
              <a:t>nord</a:t>
            </a:r>
            <a:r>
              <a:rPr lang="de-DE" dirty="0"/>
              <a:t> de la </a:t>
            </a:r>
            <a:r>
              <a:rPr lang="de-DE" dirty="0" err="1"/>
              <a:t>Californie</a:t>
            </a:r>
            <a:r>
              <a:rPr lang="de-DE" dirty="0"/>
              <a:t>“ („Das Tagebuch </a:t>
            </a:r>
            <a:r>
              <a:rPr lang="de-DE" b="1" dirty="0"/>
              <a:t>einer</a:t>
            </a:r>
            <a:r>
              <a:rPr lang="de-DE" dirty="0"/>
              <a:t> 1775. zu Untersuchung </a:t>
            </a:r>
            <a:r>
              <a:rPr lang="de-DE" b="1" dirty="0"/>
              <a:t>der</a:t>
            </a:r>
            <a:r>
              <a:rPr lang="de-DE" dirty="0"/>
              <a:t> von Kalifornien aus weiter gegen Norden gehenden </a:t>
            </a:r>
            <a:r>
              <a:rPr lang="de-DE" dirty="0" err="1"/>
              <a:t>Küsten</a:t>
            </a:r>
            <a:r>
              <a:rPr lang="de-DE" dirty="0"/>
              <a:t> geschehenen Reise </a:t>
            </a:r>
            <a:r>
              <a:rPr lang="de-DE" b="1" dirty="0"/>
              <a:t>des</a:t>
            </a:r>
            <a:r>
              <a:rPr lang="de-DE" dirty="0"/>
              <a:t> </a:t>
            </a:r>
            <a:r>
              <a:rPr lang="de-DE" dirty="0" err="1"/>
              <a:t>zweytren</a:t>
            </a:r>
            <a:r>
              <a:rPr lang="de-DE" dirty="0"/>
              <a:t> Steuermannes“, 1785, I : 163, gras FSD).</a:t>
            </a:r>
          </a:p>
          <a:p>
            <a:pPr lvl="1"/>
            <a:r>
              <a:rPr lang="fr-FR" dirty="0"/>
              <a:t>structures de coordination et de subordination à la place d’une structure participiale </a:t>
            </a:r>
          </a:p>
          <a:p>
            <a:pPr lvl="2"/>
            <a:r>
              <a:rPr lang="fr-FR" dirty="0"/>
              <a:t>„Von aller </a:t>
            </a:r>
            <a:r>
              <a:rPr lang="fr-FR" dirty="0" err="1"/>
              <a:t>Frucht</a:t>
            </a:r>
            <a:r>
              <a:rPr lang="fr-FR" dirty="0"/>
              <a:t> </a:t>
            </a:r>
            <a:r>
              <a:rPr lang="fr-FR" dirty="0" err="1"/>
              <a:t>befreyet</a:t>
            </a:r>
            <a:r>
              <a:rPr lang="fr-FR" dirty="0"/>
              <a:t>, </a:t>
            </a:r>
            <a:r>
              <a:rPr lang="fr-FR" dirty="0" err="1"/>
              <a:t>eil</a:t>
            </a:r>
            <a:r>
              <a:rPr lang="fr-FR" dirty="0"/>
              <a:t> </a:t>
            </a:r>
            <a:r>
              <a:rPr lang="fr-FR" dirty="0" err="1"/>
              <a:t>ich</a:t>
            </a:r>
            <a:r>
              <a:rPr lang="fr-FR" dirty="0"/>
              <a:t> </a:t>
            </a:r>
            <a:r>
              <a:rPr lang="fr-FR" dirty="0" err="1"/>
              <a:t>zurück</a:t>
            </a:r>
            <a:r>
              <a:rPr lang="fr-FR" dirty="0"/>
              <a:t>“ à la place „Da </a:t>
            </a:r>
            <a:r>
              <a:rPr lang="fr-FR" dirty="0" err="1"/>
              <a:t>ich</a:t>
            </a:r>
            <a:r>
              <a:rPr lang="fr-FR" dirty="0"/>
              <a:t> </a:t>
            </a:r>
            <a:r>
              <a:rPr lang="fr-FR" dirty="0" err="1"/>
              <a:t>nunmehr</a:t>
            </a:r>
            <a:r>
              <a:rPr lang="fr-FR" dirty="0"/>
              <a:t> </a:t>
            </a:r>
            <a:r>
              <a:rPr lang="fr-FR" dirty="0" err="1"/>
              <a:t>von</a:t>
            </a:r>
            <a:r>
              <a:rPr lang="fr-FR" dirty="0"/>
              <a:t> aller </a:t>
            </a:r>
            <a:r>
              <a:rPr lang="fr-FR" dirty="0" err="1"/>
              <a:t>Furcht</a:t>
            </a:r>
            <a:r>
              <a:rPr lang="fr-FR" dirty="0"/>
              <a:t> </a:t>
            </a:r>
            <a:r>
              <a:rPr lang="fr-FR" dirty="0" err="1"/>
              <a:t>befreyet</a:t>
            </a:r>
            <a:r>
              <a:rPr lang="fr-FR" dirty="0"/>
              <a:t> bin, </a:t>
            </a:r>
            <a:r>
              <a:rPr lang="fr-FR" dirty="0" err="1"/>
              <a:t>so</a:t>
            </a:r>
            <a:r>
              <a:rPr lang="fr-FR" dirty="0"/>
              <a:t> </a:t>
            </a:r>
            <a:r>
              <a:rPr lang="fr-FR" dirty="0" err="1"/>
              <a:t>eile</a:t>
            </a:r>
            <a:r>
              <a:rPr lang="fr-FR" dirty="0"/>
              <a:t> </a:t>
            </a:r>
            <a:r>
              <a:rPr lang="fr-FR" dirty="0" err="1"/>
              <a:t>ich</a:t>
            </a:r>
            <a:r>
              <a:rPr lang="fr-FR" dirty="0"/>
              <a:t> </a:t>
            </a:r>
            <a:r>
              <a:rPr lang="fr-FR" dirty="0" err="1"/>
              <a:t>zu</a:t>
            </a:r>
            <a:r>
              <a:rPr lang="fr-FR" dirty="0"/>
              <a:t> </a:t>
            </a:r>
            <a:r>
              <a:rPr lang="fr-FR" dirty="0" err="1"/>
              <a:t>dir</a:t>
            </a:r>
            <a:r>
              <a:rPr lang="fr-FR" dirty="0"/>
              <a:t> </a:t>
            </a:r>
            <a:r>
              <a:rPr lang="fr-FR" dirty="0" err="1"/>
              <a:t>zurück</a:t>
            </a:r>
            <a:r>
              <a:rPr lang="fr-FR" dirty="0"/>
              <a:t>“ </a:t>
            </a:r>
            <a:r>
              <a:rPr lang="fr-FR" dirty="0" err="1"/>
              <a:t>oder</a:t>
            </a:r>
            <a:r>
              <a:rPr lang="fr-FR" dirty="0"/>
              <a:t> </a:t>
            </a:r>
            <a:r>
              <a:rPr lang="fr-FR" dirty="0" err="1"/>
              <a:t>von</a:t>
            </a:r>
            <a:r>
              <a:rPr lang="fr-FR" dirty="0"/>
              <a:t> „</a:t>
            </a:r>
            <a:r>
              <a:rPr lang="fr-FR" dirty="0" err="1"/>
              <a:t>Ich</a:t>
            </a:r>
            <a:r>
              <a:rPr lang="fr-FR" dirty="0"/>
              <a:t> bin </a:t>
            </a:r>
            <a:r>
              <a:rPr lang="fr-FR" dirty="0" err="1"/>
              <a:t>nummehr</a:t>
            </a:r>
            <a:r>
              <a:rPr lang="fr-FR" dirty="0"/>
              <a:t> </a:t>
            </a:r>
            <a:r>
              <a:rPr lang="fr-FR" dirty="0" err="1"/>
              <a:t>von</a:t>
            </a:r>
            <a:r>
              <a:rPr lang="fr-FR" dirty="0"/>
              <a:t> aller </a:t>
            </a:r>
            <a:r>
              <a:rPr lang="fr-FR" dirty="0" err="1"/>
              <a:t>Furcht</a:t>
            </a:r>
            <a:r>
              <a:rPr lang="fr-FR" dirty="0"/>
              <a:t> </a:t>
            </a:r>
            <a:r>
              <a:rPr lang="fr-FR" dirty="0" err="1"/>
              <a:t>berfreyet</a:t>
            </a:r>
            <a:r>
              <a:rPr lang="fr-FR" dirty="0"/>
              <a:t>, </a:t>
            </a:r>
            <a:r>
              <a:rPr lang="fr-FR" dirty="0" err="1"/>
              <a:t>und</a:t>
            </a:r>
            <a:r>
              <a:rPr lang="fr-FR" dirty="0"/>
              <a:t> </a:t>
            </a:r>
            <a:r>
              <a:rPr lang="fr-FR" dirty="0" err="1"/>
              <a:t>eile</a:t>
            </a:r>
            <a:r>
              <a:rPr lang="fr-FR" dirty="0"/>
              <a:t> </a:t>
            </a:r>
            <a:r>
              <a:rPr lang="fr-FR" dirty="0" err="1"/>
              <a:t>zu</a:t>
            </a:r>
            <a:r>
              <a:rPr lang="fr-FR" dirty="0"/>
              <a:t> </a:t>
            </a:r>
            <a:r>
              <a:rPr lang="fr-FR" dirty="0" err="1"/>
              <a:t>dir</a:t>
            </a:r>
            <a:r>
              <a:rPr lang="fr-FR" dirty="0"/>
              <a:t> </a:t>
            </a:r>
            <a:r>
              <a:rPr lang="fr-FR" dirty="0" err="1"/>
              <a:t>zurück</a:t>
            </a:r>
            <a:r>
              <a:rPr lang="fr-FR" dirty="0"/>
              <a:t> (1782, II: 588) MAIS  </a:t>
            </a:r>
          </a:p>
          <a:p>
            <a:pPr lvl="2"/>
            <a:r>
              <a:rPr lang="fr-FR" dirty="0"/>
              <a:t>„Dans ces cas [des exemples ambigus qui viennent d’être cités dans son texte] et dans mille autres semblables, le lecteur doit d'abord décomposer [</a:t>
            </a:r>
            <a:r>
              <a:rPr lang="fr-FR" dirty="0" err="1"/>
              <a:t>auflösen</a:t>
            </a:r>
            <a:r>
              <a:rPr lang="fr-FR" dirty="0"/>
              <a:t>] dans ses pensées le participe obscur s'il veut obtenir un concept clair, et un écrivain qui attend de son lecteur qu'il accepte de tels décompositions, traductions et ajouts ne peut certainement pas prétendre à la beauté. » (1785, I : 161-162). </a:t>
            </a:r>
            <a:endParaRPr lang="de-DE" dirty="0"/>
          </a:p>
          <a:p>
            <a:endParaRPr lang="de-DE" dirty="0"/>
          </a:p>
        </p:txBody>
      </p:sp>
      <p:sp>
        <p:nvSpPr>
          <p:cNvPr id="4" name="Foliennummernplatzhalter 3">
            <a:extLst>
              <a:ext uri="{FF2B5EF4-FFF2-40B4-BE49-F238E27FC236}">
                <a16:creationId xmlns:a16="http://schemas.microsoft.com/office/drawing/2014/main" id="{8AE68EB0-62AB-7D4C-A385-155D9F3833E0}"/>
              </a:ext>
            </a:extLst>
          </p:cNvPr>
          <p:cNvSpPr>
            <a:spLocks noGrp="1"/>
          </p:cNvSpPr>
          <p:nvPr>
            <p:ph type="sldNum" sz="quarter" idx="12"/>
          </p:nvPr>
        </p:nvSpPr>
        <p:spPr/>
        <p:txBody>
          <a:bodyPr/>
          <a:lstStyle/>
          <a:p>
            <a:fld id="{0939F0C2-D316-4E2D-BB57-D9070DEF3AF1}" type="slidenum">
              <a:rPr lang="fr-FR" smtClean="0"/>
              <a:t>25</a:t>
            </a:fld>
            <a:endParaRPr lang="fr-FR"/>
          </a:p>
        </p:txBody>
      </p:sp>
    </p:spTree>
    <p:extLst>
      <p:ext uri="{BB962C8B-B14F-4D97-AF65-F5344CB8AC3E}">
        <p14:creationId xmlns:p14="http://schemas.microsoft.com/office/powerpoint/2010/main" val="300008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E8C65-394D-4846-8E21-541FE0445DE2}"/>
              </a:ext>
            </a:extLst>
          </p:cNvPr>
          <p:cNvSpPr>
            <a:spLocks noGrp="1"/>
          </p:cNvSpPr>
          <p:nvPr>
            <p:ph type="title"/>
          </p:nvPr>
        </p:nvSpPr>
        <p:spPr/>
        <p:txBody>
          <a:bodyPr>
            <a:normAutofit fontScale="90000"/>
          </a:bodyPr>
          <a:lstStyle/>
          <a:p>
            <a:r>
              <a:rPr lang="fr-FR" b="1" dirty="0"/>
              <a:t>Au niveau de la topologie, </a:t>
            </a:r>
            <a:r>
              <a:rPr lang="de-DE" b="1" dirty="0"/>
              <a:t>la </a:t>
            </a:r>
            <a:r>
              <a:rPr lang="de-DE" b="1" dirty="0" err="1"/>
              <a:t>prolixité</a:t>
            </a:r>
            <a:r>
              <a:rPr lang="de-DE" b="1" dirty="0"/>
              <a:t> </a:t>
            </a:r>
            <a:r>
              <a:rPr lang="de-DE" b="1" dirty="0" err="1"/>
              <a:t>est</a:t>
            </a:r>
            <a:r>
              <a:rPr lang="de-DE" b="1" dirty="0"/>
              <a:t> </a:t>
            </a:r>
            <a:r>
              <a:rPr lang="de-DE" b="1" dirty="0" err="1"/>
              <a:t>engendrée</a:t>
            </a:r>
            <a:r>
              <a:rPr lang="de-DE" b="1" dirty="0"/>
              <a:t> par </a:t>
            </a:r>
            <a:br>
              <a:rPr lang="de-DE" dirty="0"/>
            </a:br>
            <a:endParaRPr lang="de-DE" dirty="0"/>
          </a:p>
        </p:txBody>
      </p:sp>
      <p:sp>
        <p:nvSpPr>
          <p:cNvPr id="3" name="Inhaltsplatzhalter 2">
            <a:extLst>
              <a:ext uri="{FF2B5EF4-FFF2-40B4-BE49-F238E27FC236}">
                <a16:creationId xmlns:a16="http://schemas.microsoft.com/office/drawing/2014/main" id="{C03FC120-C398-DE49-999C-7673FD5039C6}"/>
              </a:ext>
            </a:extLst>
          </p:cNvPr>
          <p:cNvSpPr>
            <a:spLocks noGrp="1"/>
          </p:cNvSpPr>
          <p:nvPr>
            <p:ph idx="1"/>
          </p:nvPr>
        </p:nvSpPr>
        <p:spPr>
          <a:xfrm>
            <a:off x="838200" y="1847850"/>
            <a:ext cx="10515600" cy="4351338"/>
          </a:xfrm>
        </p:spPr>
        <p:txBody>
          <a:bodyPr>
            <a:normAutofit fontScale="77500" lnSpcReduction="20000"/>
          </a:bodyPr>
          <a:lstStyle/>
          <a:p>
            <a:pPr marL="228600" lvl="1">
              <a:spcBef>
                <a:spcPts val="1000"/>
              </a:spcBef>
            </a:pPr>
            <a:r>
              <a:rPr lang="fr-FR" sz="2800" dirty="0"/>
              <a:t>une multiplication  de circonstanciels en fin de la phrase, qui est analysée comme une difficulté de compréhension pour le récepteur dans la mesure où cet ordre ne correspondrait pas à ses attentes („une modification maladroite de l’ordre normal des mots“ „</a:t>
            </a:r>
            <a:r>
              <a:rPr lang="fr-FR" sz="2800" dirty="0" err="1"/>
              <a:t>ungeschickte</a:t>
            </a:r>
            <a:r>
              <a:rPr lang="fr-FR" sz="2800" dirty="0"/>
              <a:t> </a:t>
            </a:r>
            <a:r>
              <a:rPr lang="fr-FR" sz="2800" dirty="0" err="1"/>
              <a:t>Veränderung</a:t>
            </a:r>
            <a:r>
              <a:rPr lang="fr-FR" sz="2800" dirty="0"/>
              <a:t> der </a:t>
            </a:r>
            <a:r>
              <a:rPr lang="fr-FR" sz="2800" dirty="0" err="1"/>
              <a:t>gewöhnlichen</a:t>
            </a:r>
            <a:r>
              <a:rPr lang="fr-FR" sz="2800" dirty="0"/>
              <a:t> </a:t>
            </a:r>
            <a:r>
              <a:rPr lang="fr-FR" sz="2800" dirty="0" err="1"/>
              <a:t>Wortfolge</a:t>
            </a:r>
            <a:r>
              <a:rPr lang="fr-FR" sz="2800" dirty="0"/>
              <a:t>“ (1785, I : 161), </a:t>
            </a:r>
            <a:endParaRPr lang="de-DE" sz="2800" dirty="0"/>
          </a:p>
          <a:p>
            <a:pPr marL="228600" lvl="1">
              <a:spcBef>
                <a:spcPts val="1000"/>
              </a:spcBef>
            </a:pPr>
            <a:r>
              <a:rPr lang="fr-FR" sz="3100" dirty="0"/>
              <a:t>« relatives trop longues » </a:t>
            </a:r>
          </a:p>
          <a:p>
            <a:pPr marL="685800" lvl="2">
              <a:spcBef>
                <a:spcPts val="1000"/>
              </a:spcBef>
            </a:pPr>
            <a:r>
              <a:rPr lang="fr-FR" sz="2700" dirty="0"/>
              <a:t>« </a:t>
            </a:r>
            <a:r>
              <a:rPr lang="fr-FR" sz="2700" b="1" dirty="0"/>
              <a:t>Die Sonne </a:t>
            </a:r>
            <a:r>
              <a:rPr lang="fr-FR" sz="2700" b="1" dirty="0" err="1"/>
              <a:t>ging</a:t>
            </a:r>
            <a:r>
              <a:rPr lang="fr-FR" sz="2700" b="1" dirty="0"/>
              <a:t> </a:t>
            </a:r>
            <a:r>
              <a:rPr lang="fr-FR" sz="2700" b="1" dirty="0" err="1"/>
              <a:t>am</a:t>
            </a:r>
            <a:r>
              <a:rPr lang="fr-FR" sz="2700" b="1" dirty="0"/>
              <a:t> </a:t>
            </a:r>
            <a:r>
              <a:rPr lang="fr-FR" sz="2700" b="1" dirty="0" err="1"/>
              <a:t>frühen</a:t>
            </a:r>
            <a:r>
              <a:rPr lang="fr-FR" sz="2700" b="1" dirty="0"/>
              <a:t> </a:t>
            </a:r>
            <a:r>
              <a:rPr lang="fr-FR" sz="2700" b="1" dirty="0" err="1"/>
              <a:t>Himmel</a:t>
            </a:r>
            <a:r>
              <a:rPr lang="fr-FR" sz="2700" b="1" dirty="0"/>
              <a:t> </a:t>
            </a:r>
            <a:r>
              <a:rPr lang="fr-FR" sz="2700" b="1" dirty="0" err="1"/>
              <a:t>über</a:t>
            </a:r>
            <a:r>
              <a:rPr lang="fr-FR" sz="2700" b="1" dirty="0"/>
              <a:t> </a:t>
            </a:r>
            <a:r>
              <a:rPr lang="fr-FR" sz="2700" b="1" dirty="0" err="1"/>
              <a:t>bethaute</a:t>
            </a:r>
            <a:r>
              <a:rPr lang="fr-FR" sz="2700" b="1" dirty="0"/>
              <a:t> </a:t>
            </a:r>
            <a:r>
              <a:rPr lang="fr-FR" sz="2700" b="1" dirty="0" err="1"/>
              <a:t>Hügel</a:t>
            </a:r>
            <a:r>
              <a:rPr lang="fr-FR" sz="2700" b="1" dirty="0"/>
              <a:t>, welche </a:t>
            </a:r>
            <a:r>
              <a:rPr lang="fr-FR" sz="2700" b="1" dirty="0" err="1"/>
              <a:t>ihr</a:t>
            </a:r>
            <a:r>
              <a:rPr lang="fr-FR" sz="2700" b="1" dirty="0"/>
              <a:t> </a:t>
            </a:r>
            <a:r>
              <a:rPr lang="fr-FR" sz="2700" b="1" dirty="0" err="1"/>
              <a:t>Haupt</a:t>
            </a:r>
            <a:r>
              <a:rPr lang="fr-FR" sz="2700" b="1" dirty="0"/>
              <a:t> in </a:t>
            </a:r>
            <a:r>
              <a:rPr lang="fr-FR" sz="2700" b="1" dirty="0" err="1"/>
              <a:t>ferne</a:t>
            </a:r>
            <a:r>
              <a:rPr lang="fr-FR" sz="2700" b="1" dirty="0"/>
              <a:t> </a:t>
            </a:r>
            <a:r>
              <a:rPr lang="fr-FR" sz="2700" b="1" dirty="0" err="1"/>
              <a:t>Thäler</a:t>
            </a:r>
            <a:r>
              <a:rPr lang="fr-FR" sz="2700" b="1" dirty="0"/>
              <a:t> </a:t>
            </a:r>
            <a:r>
              <a:rPr lang="fr-FR" sz="2700" b="1" dirty="0" err="1"/>
              <a:t>streckten,mit</a:t>
            </a:r>
            <a:r>
              <a:rPr lang="fr-FR" sz="2700" b="1" dirty="0"/>
              <a:t> </a:t>
            </a:r>
            <a:r>
              <a:rPr lang="fr-FR" sz="2700" b="1" dirty="0" err="1"/>
              <a:t>majestätischem</a:t>
            </a:r>
            <a:r>
              <a:rPr lang="fr-FR" sz="2700" b="1" dirty="0"/>
              <a:t> </a:t>
            </a:r>
            <a:r>
              <a:rPr lang="fr-FR" sz="2700" b="1" dirty="0" err="1"/>
              <a:t>Glanze</a:t>
            </a:r>
            <a:r>
              <a:rPr lang="fr-FR" sz="2700" b="1" dirty="0"/>
              <a:t> </a:t>
            </a:r>
            <a:r>
              <a:rPr lang="fr-FR" sz="2700" b="1" dirty="0" err="1"/>
              <a:t>auf</a:t>
            </a:r>
            <a:r>
              <a:rPr lang="fr-FR" sz="2700" dirty="0"/>
              <a:t>; </a:t>
            </a:r>
            <a:r>
              <a:rPr lang="fr-FR" sz="2700" dirty="0" err="1"/>
              <a:t>wo</a:t>
            </a:r>
            <a:r>
              <a:rPr lang="fr-FR" sz="2700" dirty="0"/>
              <a:t> </a:t>
            </a:r>
            <a:r>
              <a:rPr lang="fr-FR" sz="2700" dirty="0" err="1"/>
              <a:t>das</a:t>
            </a:r>
            <a:r>
              <a:rPr lang="fr-FR" sz="2700" dirty="0"/>
              <a:t> </a:t>
            </a:r>
            <a:r>
              <a:rPr lang="fr-FR" sz="2700" b="1" dirty="0" err="1"/>
              <a:t>auf</a:t>
            </a:r>
            <a:r>
              <a:rPr lang="fr-FR" sz="2700" dirty="0"/>
              <a:t> </a:t>
            </a:r>
            <a:r>
              <a:rPr lang="fr-FR" sz="2700" dirty="0" err="1"/>
              <a:t>viel</a:t>
            </a:r>
            <a:r>
              <a:rPr lang="fr-FR" sz="2700" dirty="0"/>
              <a:t> </a:t>
            </a:r>
            <a:r>
              <a:rPr lang="fr-FR" sz="2700" dirty="0" err="1"/>
              <a:t>zu</a:t>
            </a:r>
            <a:r>
              <a:rPr lang="fr-FR" sz="2700" dirty="0"/>
              <a:t> </a:t>
            </a:r>
            <a:r>
              <a:rPr lang="fr-FR" sz="2700" dirty="0" err="1"/>
              <a:t>weit</a:t>
            </a:r>
            <a:r>
              <a:rPr lang="fr-FR" sz="2700" dirty="0"/>
              <a:t> </a:t>
            </a:r>
            <a:r>
              <a:rPr lang="fr-FR" sz="2700" dirty="0" err="1"/>
              <a:t>von</a:t>
            </a:r>
            <a:r>
              <a:rPr lang="fr-FR" sz="2700" dirty="0"/>
              <a:t> </a:t>
            </a:r>
            <a:r>
              <a:rPr lang="fr-FR" sz="2700" dirty="0" err="1"/>
              <a:t>seinem</a:t>
            </a:r>
            <a:r>
              <a:rPr lang="fr-FR" sz="2700" dirty="0"/>
              <a:t> </a:t>
            </a:r>
            <a:r>
              <a:rPr lang="fr-FR" sz="2700" dirty="0" err="1"/>
              <a:t>Verbo</a:t>
            </a:r>
            <a:r>
              <a:rPr lang="fr-FR" sz="2700" dirty="0"/>
              <a:t> </a:t>
            </a:r>
            <a:r>
              <a:rPr lang="fr-FR" sz="2700" dirty="0" err="1"/>
              <a:t>entfernet</a:t>
            </a:r>
            <a:r>
              <a:rPr lang="fr-FR" sz="2700" dirty="0"/>
              <a:t> </a:t>
            </a:r>
            <a:r>
              <a:rPr lang="fr-FR" sz="2700" dirty="0" err="1"/>
              <a:t>ist</a:t>
            </a:r>
            <a:r>
              <a:rPr lang="fr-FR" sz="2700" dirty="0"/>
              <a:t>. » (1785, I : 162)</a:t>
            </a:r>
            <a:endParaRPr lang="de-DE" sz="2700" dirty="0"/>
          </a:p>
          <a:p>
            <a:r>
              <a:rPr lang="fr-FR" dirty="0"/>
              <a:t>par les ‘incidentes’ « inutiles » „</a:t>
            </a:r>
            <a:r>
              <a:rPr lang="fr-FR" dirty="0" err="1"/>
              <a:t>Einschiebsel</a:t>
            </a:r>
            <a:r>
              <a:rPr lang="fr-FR" dirty="0"/>
              <a:t> </a:t>
            </a:r>
            <a:r>
              <a:rPr lang="fr-FR" dirty="0" err="1"/>
              <a:t>und</a:t>
            </a:r>
            <a:r>
              <a:rPr lang="fr-FR" dirty="0"/>
              <a:t> </a:t>
            </a:r>
            <a:r>
              <a:rPr lang="fr-FR" dirty="0" err="1"/>
              <a:t>Parenthesen</a:t>
            </a:r>
            <a:r>
              <a:rPr lang="fr-FR" dirty="0"/>
              <a:t>“: „lorsqu’on mélange des idées étrangères et qui ne participent pas à la clarté de l’idée principale, ce qui conduit à la dispersion de l’attention du lecteur et [...] (</a:t>
            </a:r>
            <a:r>
              <a:rPr lang="de-DE" dirty="0"/>
              <a:t>„wenn man fremde, zur Klarheit des Hauptgedankens nichts </a:t>
            </a:r>
            <a:r>
              <a:rPr lang="de-DE" dirty="0" err="1"/>
              <a:t>beytragende</a:t>
            </a:r>
            <a:r>
              <a:rPr lang="de-DE" dirty="0"/>
              <a:t> Ideen mit einmischet, wodurch die Aufmerksamkeit des Lesers zerstreuet, und von dem Hauptbegriffe abgezogen wird; wohin alle unnütze oder minder </a:t>
            </a:r>
            <a:r>
              <a:rPr lang="de-DE" dirty="0" err="1"/>
              <a:t>nothwendige</a:t>
            </a:r>
            <a:r>
              <a:rPr lang="de-DE" dirty="0"/>
              <a:t> Einschiebsel und Parenthesen gehören“. </a:t>
            </a:r>
            <a:r>
              <a:rPr lang="fr-FR" dirty="0"/>
              <a:t>(Adelung 1785, I: 199-200). </a:t>
            </a:r>
            <a:endParaRPr lang="de-DE" dirty="0"/>
          </a:p>
        </p:txBody>
      </p:sp>
      <p:sp>
        <p:nvSpPr>
          <p:cNvPr id="4" name="Foliennummernplatzhalter 3">
            <a:extLst>
              <a:ext uri="{FF2B5EF4-FFF2-40B4-BE49-F238E27FC236}">
                <a16:creationId xmlns:a16="http://schemas.microsoft.com/office/drawing/2014/main" id="{AFFBCB86-1F66-5A48-8FD4-C0B3AAE387E1}"/>
              </a:ext>
            </a:extLst>
          </p:cNvPr>
          <p:cNvSpPr>
            <a:spLocks noGrp="1"/>
          </p:cNvSpPr>
          <p:nvPr>
            <p:ph type="sldNum" sz="quarter" idx="12"/>
          </p:nvPr>
        </p:nvSpPr>
        <p:spPr/>
        <p:txBody>
          <a:bodyPr/>
          <a:lstStyle/>
          <a:p>
            <a:fld id="{0939F0C2-D316-4E2D-BB57-D9070DEF3AF1}" type="slidenum">
              <a:rPr lang="fr-FR" smtClean="0"/>
              <a:t>26</a:t>
            </a:fld>
            <a:endParaRPr lang="fr-FR"/>
          </a:p>
        </p:txBody>
      </p:sp>
    </p:spTree>
    <p:extLst>
      <p:ext uri="{BB962C8B-B14F-4D97-AF65-F5344CB8AC3E}">
        <p14:creationId xmlns:p14="http://schemas.microsoft.com/office/powerpoint/2010/main" val="22429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1E928-43CB-8941-B96D-A6CDC7FF7DE8}"/>
              </a:ext>
            </a:extLst>
          </p:cNvPr>
          <p:cNvSpPr>
            <a:spLocks noGrp="1"/>
          </p:cNvSpPr>
          <p:nvPr>
            <p:ph type="title"/>
          </p:nvPr>
        </p:nvSpPr>
        <p:spPr/>
        <p:txBody>
          <a:bodyPr/>
          <a:lstStyle/>
          <a:p>
            <a:r>
              <a:rPr lang="de-DE" dirty="0"/>
              <a:t>La </a:t>
            </a:r>
            <a:r>
              <a:rPr lang="de-DE" dirty="0" err="1"/>
              <a:t>prolixité</a:t>
            </a:r>
            <a:r>
              <a:rPr lang="de-DE" dirty="0"/>
              <a:t> au </a:t>
            </a:r>
            <a:r>
              <a:rPr lang="de-DE" dirty="0" err="1"/>
              <a:t>niveau</a:t>
            </a:r>
            <a:r>
              <a:rPr lang="de-DE" dirty="0"/>
              <a:t> </a:t>
            </a:r>
            <a:r>
              <a:rPr lang="de-DE" dirty="0" err="1"/>
              <a:t>informatif</a:t>
            </a:r>
            <a:endParaRPr lang="de-DE" dirty="0"/>
          </a:p>
        </p:txBody>
      </p:sp>
      <p:sp>
        <p:nvSpPr>
          <p:cNvPr id="3" name="Inhaltsplatzhalter 2">
            <a:extLst>
              <a:ext uri="{FF2B5EF4-FFF2-40B4-BE49-F238E27FC236}">
                <a16:creationId xmlns:a16="http://schemas.microsoft.com/office/drawing/2014/main" id="{7E9306FC-C5B7-884D-BFDC-2D97BDE51A7C}"/>
              </a:ext>
            </a:extLst>
          </p:cNvPr>
          <p:cNvSpPr>
            <a:spLocks noGrp="1"/>
          </p:cNvSpPr>
          <p:nvPr>
            <p:ph idx="1"/>
          </p:nvPr>
        </p:nvSpPr>
        <p:spPr/>
        <p:txBody>
          <a:bodyPr>
            <a:normAutofit/>
          </a:bodyPr>
          <a:lstStyle/>
          <a:p>
            <a:pPr>
              <a:buFontTx/>
              <a:buChar char="-"/>
            </a:pPr>
            <a:r>
              <a:rPr lang="fr-FR" dirty="0"/>
              <a:t>les idées secondaires ne doivent pas occuper autant de place que les idées principales, elles peuvent mêmes relever d’un certain „flou“, (1785, I : 145)</a:t>
            </a:r>
          </a:p>
          <a:p>
            <a:pPr>
              <a:buFontTx/>
              <a:buChar char="-"/>
            </a:pPr>
            <a:r>
              <a:rPr lang="fr-FR" dirty="0"/>
              <a:t>L’absence des connexions explicites entre les idées et des ensembles d’idées</a:t>
            </a:r>
          </a:p>
          <a:p>
            <a:pPr lvl="1">
              <a:buFontTx/>
              <a:buChar char="-"/>
            </a:pPr>
            <a:r>
              <a:rPr lang="fr-FR" dirty="0"/>
              <a:t>extrait de Christian Friedrich Daniel Schubart, écrivain proche du </a:t>
            </a:r>
            <a:r>
              <a:rPr lang="fr-FR" i="1" dirty="0"/>
              <a:t>Sturm </a:t>
            </a:r>
            <a:r>
              <a:rPr lang="fr-FR" i="1" dirty="0" err="1"/>
              <a:t>und</a:t>
            </a:r>
            <a:r>
              <a:rPr lang="fr-FR" i="1" dirty="0"/>
              <a:t> </a:t>
            </a:r>
            <a:r>
              <a:rPr lang="fr-FR" i="1" dirty="0" err="1"/>
              <a:t>Drang</a:t>
            </a:r>
            <a:r>
              <a:rPr lang="fr-FR" i="1" dirty="0"/>
              <a:t> </a:t>
            </a:r>
            <a:r>
              <a:rPr lang="fr-FR" dirty="0"/>
              <a:t>: „</a:t>
            </a:r>
            <a:r>
              <a:rPr lang="fr-FR" dirty="0" err="1"/>
              <a:t>Stürmendes</a:t>
            </a:r>
            <a:r>
              <a:rPr lang="fr-FR" dirty="0"/>
              <a:t> </a:t>
            </a:r>
            <a:r>
              <a:rPr lang="fr-FR" dirty="0" err="1"/>
              <a:t>Feuer</a:t>
            </a:r>
            <a:r>
              <a:rPr lang="fr-FR" dirty="0"/>
              <a:t>! </a:t>
            </a:r>
            <a:r>
              <a:rPr lang="fr-FR" dirty="0" err="1"/>
              <a:t>lösche</a:t>
            </a:r>
            <a:r>
              <a:rPr lang="fr-FR" dirty="0"/>
              <a:t>; </a:t>
            </a:r>
            <a:r>
              <a:rPr lang="fr-FR" dirty="0" err="1"/>
              <a:t>Wogensturz</a:t>
            </a:r>
            <a:r>
              <a:rPr lang="fr-FR" dirty="0"/>
              <a:t>! </a:t>
            </a:r>
            <a:r>
              <a:rPr lang="fr-FR" dirty="0" err="1"/>
              <a:t>weiche</a:t>
            </a:r>
            <a:r>
              <a:rPr lang="fr-FR" dirty="0"/>
              <a:t> </a:t>
            </a:r>
            <a:r>
              <a:rPr lang="fr-FR" dirty="0" err="1"/>
              <a:t>aus</a:t>
            </a:r>
            <a:r>
              <a:rPr lang="fr-FR" dirty="0"/>
              <a:t>. </a:t>
            </a:r>
            <a:r>
              <a:rPr lang="de-DE" dirty="0"/>
              <a:t>Furchtbare Imagination! </a:t>
            </a:r>
            <a:r>
              <a:rPr lang="de-DE" dirty="0" err="1"/>
              <a:t>machs</a:t>
            </a:r>
            <a:r>
              <a:rPr lang="de-DE" dirty="0"/>
              <a:t> Kreuz! </a:t>
            </a:r>
            <a:r>
              <a:rPr lang="de-DE" dirty="0" err="1"/>
              <a:t>Großheit</a:t>
            </a:r>
            <a:r>
              <a:rPr lang="de-DE" dirty="0"/>
              <a:t> der Gesinnungen! Setz die </a:t>
            </a:r>
            <a:r>
              <a:rPr lang="de-DE" dirty="0" err="1"/>
              <a:t>Staats-Perücke</a:t>
            </a:r>
            <a:r>
              <a:rPr lang="de-DE" dirty="0"/>
              <a:t> gerade. </a:t>
            </a:r>
            <a:r>
              <a:rPr lang="de-DE" dirty="0" err="1"/>
              <a:t>Gedankenfülle</a:t>
            </a:r>
            <a:r>
              <a:rPr lang="de-DE" dirty="0"/>
              <a:t>! lese viel. Sprachstärke! sinne nach. Zartheit, Empfindung! Sich in Spiegel. Nur der wahre Mensch empfindet. </a:t>
            </a:r>
            <a:r>
              <a:rPr lang="de-DE" dirty="0" err="1"/>
              <a:t>Schubart</a:t>
            </a:r>
            <a:r>
              <a:rPr lang="de-DE" dirty="0"/>
              <a:t> </a:t>
            </a:r>
            <a:r>
              <a:rPr lang="fr-FR" dirty="0"/>
              <a:t>«  </a:t>
            </a:r>
            <a:r>
              <a:rPr lang="de-DE" dirty="0"/>
              <a:t>(1785, I : 205-206) </a:t>
            </a:r>
          </a:p>
        </p:txBody>
      </p:sp>
      <p:sp>
        <p:nvSpPr>
          <p:cNvPr id="4" name="Foliennummernplatzhalter 3">
            <a:extLst>
              <a:ext uri="{FF2B5EF4-FFF2-40B4-BE49-F238E27FC236}">
                <a16:creationId xmlns:a16="http://schemas.microsoft.com/office/drawing/2014/main" id="{0FE36399-E797-1140-B35E-DA4F983AE066}"/>
              </a:ext>
            </a:extLst>
          </p:cNvPr>
          <p:cNvSpPr>
            <a:spLocks noGrp="1"/>
          </p:cNvSpPr>
          <p:nvPr>
            <p:ph type="sldNum" sz="quarter" idx="12"/>
          </p:nvPr>
        </p:nvSpPr>
        <p:spPr/>
        <p:txBody>
          <a:bodyPr/>
          <a:lstStyle/>
          <a:p>
            <a:fld id="{0939F0C2-D316-4E2D-BB57-D9070DEF3AF1}" type="slidenum">
              <a:rPr lang="fr-FR" smtClean="0"/>
              <a:t>27</a:t>
            </a:fld>
            <a:endParaRPr lang="fr-FR"/>
          </a:p>
        </p:txBody>
      </p:sp>
    </p:spTree>
    <p:extLst>
      <p:ext uri="{BB962C8B-B14F-4D97-AF65-F5344CB8AC3E}">
        <p14:creationId xmlns:p14="http://schemas.microsoft.com/office/powerpoint/2010/main" val="1816492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CDCF-AD4E-894F-897D-27099A160152}"/>
              </a:ext>
            </a:extLst>
          </p:cNvPr>
          <p:cNvSpPr>
            <a:spLocks noGrp="1"/>
          </p:cNvSpPr>
          <p:nvPr>
            <p:ph type="title"/>
          </p:nvPr>
        </p:nvSpPr>
        <p:spPr/>
        <p:txBody>
          <a:bodyPr>
            <a:normAutofit fontScale="90000"/>
          </a:bodyPr>
          <a:lstStyle/>
          <a:p>
            <a:r>
              <a:rPr lang="de-DE" dirty="0" err="1"/>
              <a:t>Prolixité</a:t>
            </a:r>
            <a:r>
              <a:rPr lang="de-DE" dirty="0"/>
              <a:t> </a:t>
            </a:r>
            <a:r>
              <a:rPr lang="de-DE" dirty="0" err="1"/>
              <a:t>immante</a:t>
            </a:r>
            <a:r>
              <a:rPr lang="de-DE" dirty="0"/>
              <a:t> à </a:t>
            </a:r>
            <a:r>
              <a:rPr lang="fr-FR" b="1" dirty="0"/>
              <a:t>„l’enfance des conceptions et du langage »</a:t>
            </a:r>
            <a:r>
              <a:rPr lang="fr-FR" dirty="0"/>
              <a:t> (« </a:t>
            </a:r>
            <a:r>
              <a:rPr lang="fr-FR" dirty="0" err="1"/>
              <a:t>Kindheit</a:t>
            </a:r>
            <a:r>
              <a:rPr lang="fr-FR" dirty="0"/>
              <a:t> der </a:t>
            </a:r>
            <a:r>
              <a:rPr lang="fr-FR" dirty="0" err="1"/>
              <a:t>Vorstellungen</a:t>
            </a:r>
            <a:r>
              <a:rPr lang="fr-FR" dirty="0"/>
              <a:t> </a:t>
            </a:r>
            <a:r>
              <a:rPr lang="fr-FR" dirty="0" err="1"/>
              <a:t>und</a:t>
            </a:r>
            <a:r>
              <a:rPr lang="fr-FR" dirty="0"/>
              <a:t> der </a:t>
            </a:r>
            <a:r>
              <a:rPr lang="fr-FR" dirty="0" err="1"/>
              <a:t>Sprache</a:t>
            </a:r>
            <a:r>
              <a:rPr lang="fr-FR" dirty="0"/>
              <a:t> »)</a:t>
            </a:r>
            <a:endParaRPr lang="de-DE" dirty="0"/>
          </a:p>
        </p:txBody>
      </p:sp>
      <p:sp>
        <p:nvSpPr>
          <p:cNvPr id="3" name="Inhaltsplatzhalter 2">
            <a:extLst>
              <a:ext uri="{FF2B5EF4-FFF2-40B4-BE49-F238E27FC236}">
                <a16:creationId xmlns:a16="http://schemas.microsoft.com/office/drawing/2014/main" id="{8135CDF3-E27E-2042-B9AD-9E83446C2762}"/>
              </a:ext>
            </a:extLst>
          </p:cNvPr>
          <p:cNvSpPr>
            <a:spLocks noGrp="1"/>
          </p:cNvSpPr>
          <p:nvPr>
            <p:ph idx="1"/>
          </p:nvPr>
        </p:nvSpPr>
        <p:spPr/>
        <p:txBody>
          <a:bodyPr>
            <a:normAutofit/>
          </a:bodyPr>
          <a:lstStyle/>
          <a:p>
            <a:r>
              <a:rPr lang="fr-FR" sz="2400" dirty="0"/>
              <a:t>Développement de la pensée et des langues / du langage à partir de l’alignement de structures simples sujet-prédicat </a:t>
            </a:r>
            <a:r>
              <a:rPr lang="fr-FR" sz="2400" i="1" dirty="0"/>
              <a:t>puis</a:t>
            </a:r>
            <a:endParaRPr lang="fr-FR" sz="2400" dirty="0"/>
          </a:p>
          <a:p>
            <a:r>
              <a:rPr lang="fr-FR" sz="2400" dirty="0"/>
              <a:t>des formes </a:t>
            </a:r>
            <a:r>
              <a:rPr lang="fr-FR" sz="2400" dirty="0" err="1"/>
              <a:t>phrasales</a:t>
            </a:r>
            <a:r>
              <a:rPr lang="fr-FR" sz="2400" dirty="0"/>
              <a:t> d’un côté de plus en plus composées („</a:t>
            </a:r>
            <a:r>
              <a:rPr lang="fr-FR" sz="2400" dirty="0" err="1"/>
              <a:t>zusammengesetztere</a:t>
            </a:r>
            <a:r>
              <a:rPr lang="fr-FR" sz="2400" dirty="0"/>
              <a:t>“) à l’aide des conjonctions, et, </a:t>
            </a:r>
          </a:p>
          <a:p>
            <a:r>
              <a:rPr lang="fr-FR" sz="2400" dirty="0"/>
              <a:t>des formes de de plus en plus abrégées – par la « contraction des phrases » (« </a:t>
            </a:r>
            <a:r>
              <a:rPr lang="fr-FR" sz="2400" i="1" dirty="0" err="1"/>
              <a:t>Zusammenziehung</a:t>
            </a:r>
            <a:r>
              <a:rPr lang="fr-FR" sz="2400" i="1" dirty="0"/>
              <a:t> der </a:t>
            </a:r>
            <a:r>
              <a:rPr lang="fr-FR" sz="2400" i="1" dirty="0" err="1"/>
              <a:t>Sätze</a:t>
            </a:r>
            <a:r>
              <a:rPr lang="fr-FR" sz="2400" i="1" dirty="0"/>
              <a:t> »)</a:t>
            </a:r>
            <a:endParaRPr lang="fr-FR" sz="2400" dirty="0"/>
          </a:p>
          <a:p>
            <a:pPr marL="0" indent="0">
              <a:buNone/>
            </a:pPr>
            <a:r>
              <a:rPr lang="fr-FR" sz="2400" dirty="0">
                <a:sym typeface="Wingdings" pitchFamily="2" charset="2"/>
              </a:rPr>
              <a:t> </a:t>
            </a:r>
            <a:r>
              <a:rPr lang="fr-FR" sz="2400" dirty="0"/>
              <a:t>deux procédés présentés comme, d’une part, instaurant une complexité supérieure des constructions linguistiques et, d’autre part comme conduisant à</a:t>
            </a:r>
            <a:r>
              <a:rPr lang="de-DE" sz="2400" dirty="0"/>
              <a:t> la </a:t>
            </a:r>
            <a:r>
              <a:rPr lang="fr-FR" sz="2400" dirty="0"/>
              <a:t>réduction de la „monotonie et prolixité“ originale</a:t>
            </a:r>
            <a:r>
              <a:rPr lang="de-DE" sz="2400" dirty="0"/>
              <a:t> </a:t>
            </a:r>
            <a:r>
              <a:rPr lang="fr-FR" sz="2400" dirty="0"/>
              <a:t>(1782, II: 570-571)</a:t>
            </a:r>
            <a:r>
              <a:rPr lang="de-DE" sz="2400" dirty="0"/>
              <a:t> </a:t>
            </a:r>
          </a:p>
        </p:txBody>
      </p:sp>
      <p:sp>
        <p:nvSpPr>
          <p:cNvPr id="4" name="Foliennummernplatzhalter 3">
            <a:extLst>
              <a:ext uri="{FF2B5EF4-FFF2-40B4-BE49-F238E27FC236}">
                <a16:creationId xmlns:a16="http://schemas.microsoft.com/office/drawing/2014/main" id="{922CC964-42C0-6D4E-893D-5A842E046D94}"/>
              </a:ext>
            </a:extLst>
          </p:cNvPr>
          <p:cNvSpPr>
            <a:spLocks noGrp="1"/>
          </p:cNvSpPr>
          <p:nvPr>
            <p:ph type="sldNum" sz="quarter" idx="12"/>
          </p:nvPr>
        </p:nvSpPr>
        <p:spPr/>
        <p:txBody>
          <a:bodyPr/>
          <a:lstStyle/>
          <a:p>
            <a:fld id="{0939F0C2-D316-4E2D-BB57-D9070DEF3AF1}" type="slidenum">
              <a:rPr lang="fr-FR" smtClean="0"/>
              <a:t>28</a:t>
            </a:fld>
            <a:endParaRPr lang="fr-FR"/>
          </a:p>
        </p:txBody>
      </p:sp>
    </p:spTree>
    <p:extLst>
      <p:ext uri="{BB962C8B-B14F-4D97-AF65-F5344CB8AC3E}">
        <p14:creationId xmlns:p14="http://schemas.microsoft.com/office/powerpoint/2010/main" val="115118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62911-5A65-2C4B-8F74-A6EFC4F08195}"/>
              </a:ext>
            </a:extLst>
          </p:cNvPr>
          <p:cNvSpPr>
            <a:spLocks noGrp="1"/>
          </p:cNvSpPr>
          <p:nvPr>
            <p:ph type="title"/>
          </p:nvPr>
        </p:nvSpPr>
        <p:spPr/>
        <p:txBody>
          <a:bodyPr>
            <a:normAutofit fontScale="90000"/>
          </a:bodyPr>
          <a:lstStyle/>
          <a:p>
            <a:pPr algn="ctr"/>
            <a:r>
              <a:rPr lang="fr-FR" b="1" dirty="0"/>
              <a:t>La „précision / concision “(„</a:t>
            </a:r>
            <a:r>
              <a:rPr lang="fr-FR" b="1" dirty="0" err="1"/>
              <a:t>Präcision</a:t>
            </a:r>
            <a:r>
              <a:rPr lang="fr-FR" b="1" dirty="0"/>
              <a:t>“, « </a:t>
            </a:r>
            <a:r>
              <a:rPr lang="fr-FR" b="1" dirty="0" err="1"/>
              <a:t>kernhafte</a:t>
            </a:r>
            <a:r>
              <a:rPr lang="fr-FR" b="1" dirty="0"/>
              <a:t> </a:t>
            </a:r>
            <a:r>
              <a:rPr lang="fr-FR" b="1" dirty="0" err="1"/>
              <a:t>Kürze</a:t>
            </a:r>
            <a:r>
              <a:rPr lang="fr-FR" b="1" dirty="0"/>
              <a:t> ») </a:t>
            </a:r>
            <a:r>
              <a:rPr lang="fr-FR" b="1" i="1" dirty="0"/>
              <a:t>vs.</a:t>
            </a:r>
            <a:r>
              <a:rPr lang="fr-FR" b="1" dirty="0"/>
              <a:t> « la brièveté mal comprise » („</a:t>
            </a:r>
            <a:r>
              <a:rPr lang="fr-FR" b="1" dirty="0" err="1"/>
              <a:t>mißverstandene</a:t>
            </a:r>
            <a:r>
              <a:rPr lang="fr-FR" b="1" dirty="0"/>
              <a:t> </a:t>
            </a:r>
            <a:r>
              <a:rPr lang="fr-FR" b="1" dirty="0" err="1"/>
              <a:t>Kürze</a:t>
            </a:r>
            <a:r>
              <a:rPr lang="fr-FR" b="1" dirty="0"/>
              <a:t>“)</a:t>
            </a:r>
            <a:r>
              <a:rPr lang="de-DE" dirty="0"/>
              <a:t> </a:t>
            </a:r>
          </a:p>
        </p:txBody>
      </p:sp>
      <p:sp>
        <p:nvSpPr>
          <p:cNvPr id="3" name="Inhaltsplatzhalter 2">
            <a:extLst>
              <a:ext uri="{FF2B5EF4-FFF2-40B4-BE49-F238E27FC236}">
                <a16:creationId xmlns:a16="http://schemas.microsoft.com/office/drawing/2014/main" id="{2DAE05E4-9DE9-2642-A957-5ABA9D638D34}"/>
              </a:ext>
            </a:extLst>
          </p:cNvPr>
          <p:cNvSpPr>
            <a:spLocks noGrp="1"/>
          </p:cNvSpPr>
          <p:nvPr>
            <p:ph idx="1"/>
          </p:nvPr>
        </p:nvSpPr>
        <p:spPr/>
        <p:txBody>
          <a:bodyPr>
            <a:normAutofit fontScale="92500" lnSpcReduction="10000"/>
          </a:bodyPr>
          <a:lstStyle/>
          <a:p>
            <a:pPr marL="0" indent="0">
              <a:buNone/>
            </a:pPr>
            <a:r>
              <a:rPr lang="fr-FR" dirty="0"/>
              <a:t>La brièveté mal comprise </a:t>
            </a:r>
          </a:p>
          <a:p>
            <a:r>
              <a:rPr lang="fr-FR" dirty="0"/>
              <a:t>participes « obscurs » </a:t>
            </a:r>
          </a:p>
          <a:p>
            <a:r>
              <a:rPr lang="fr-FR" dirty="0"/>
              <a:t>des mots complexes qui heurteraient l’ouïe et / ou l’esprit, exigeant du récepteur de les « décomposer » en plusieurs mots</a:t>
            </a:r>
          </a:p>
          <a:p>
            <a:pPr lvl="1"/>
            <a:r>
              <a:rPr lang="fr-FR" dirty="0"/>
              <a:t>« </a:t>
            </a:r>
            <a:r>
              <a:rPr lang="fr-FR" dirty="0" err="1"/>
              <a:t>blumenbekränzt</a:t>
            </a:r>
            <a:r>
              <a:rPr lang="fr-FR" dirty="0"/>
              <a:t> » (</a:t>
            </a:r>
            <a:r>
              <a:rPr lang="fr-FR" dirty="0">
                <a:sym typeface="Wingdings" pitchFamily="2" charset="2"/>
              </a:rPr>
              <a:t></a:t>
            </a:r>
            <a:r>
              <a:rPr lang="fr-FR" dirty="0"/>
              <a:t> </a:t>
            </a:r>
            <a:r>
              <a:rPr lang="fr-FR" dirty="0" err="1"/>
              <a:t>bekränzt</a:t>
            </a:r>
            <a:r>
              <a:rPr lang="fr-FR" dirty="0"/>
              <a:t> mit </a:t>
            </a:r>
            <a:r>
              <a:rPr lang="fr-FR" dirty="0" err="1"/>
              <a:t>Blumen</a:t>
            </a:r>
            <a:r>
              <a:rPr lang="fr-FR" dirty="0"/>
              <a:t> »), « </a:t>
            </a:r>
            <a:r>
              <a:rPr lang="fr-FR" dirty="0" err="1"/>
              <a:t>goldbesetzt</a:t>
            </a:r>
            <a:r>
              <a:rPr lang="fr-FR" dirty="0"/>
              <a:t> ». (1785, I : 238) </a:t>
            </a:r>
          </a:p>
          <a:p>
            <a:pPr lvl="1"/>
            <a:r>
              <a:rPr lang="fr-FR" dirty="0"/>
              <a:t>mots complexes « non décomposables », « </a:t>
            </a:r>
            <a:r>
              <a:rPr lang="fr-FR" dirty="0" err="1"/>
              <a:t>unverhältnißmäßig</a:t>
            </a:r>
            <a:r>
              <a:rPr lang="fr-FR" dirty="0"/>
              <a:t> », ou « </a:t>
            </a:r>
            <a:r>
              <a:rPr lang="fr-FR" dirty="0" err="1"/>
              <a:t>unentschuldbar</a:t>
            </a:r>
            <a:r>
              <a:rPr lang="fr-FR" dirty="0"/>
              <a:t> » à la place de « </a:t>
            </a:r>
            <a:r>
              <a:rPr lang="fr-FR" dirty="0" err="1"/>
              <a:t>unverzeihlich</a:t>
            </a:r>
            <a:r>
              <a:rPr lang="fr-FR" dirty="0"/>
              <a:t> » (1785, I : 239)</a:t>
            </a:r>
          </a:p>
          <a:p>
            <a:pPr marL="228600" lvl="1">
              <a:spcBef>
                <a:spcPts val="1000"/>
              </a:spcBef>
            </a:pPr>
            <a:r>
              <a:rPr lang="fr-FR" sz="2800" dirty="0"/>
              <a:t>« ellipses trop dures » (« </a:t>
            </a:r>
            <a:r>
              <a:rPr lang="fr-FR" sz="2800" dirty="0" err="1"/>
              <a:t>harte</a:t>
            </a:r>
            <a:r>
              <a:rPr lang="fr-FR" sz="2800" dirty="0"/>
              <a:t> ellipses)</a:t>
            </a:r>
          </a:p>
          <a:p>
            <a:pPr marL="685800" lvl="2">
              <a:spcBef>
                <a:spcPts val="1000"/>
              </a:spcBef>
            </a:pPr>
            <a:r>
              <a:rPr lang="de-DE" b="1" dirty="0"/>
              <a:t>„Il </a:t>
            </a:r>
            <a:r>
              <a:rPr lang="de-DE" b="1" dirty="0" err="1"/>
              <a:t>nia</a:t>
            </a:r>
            <a:r>
              <a:rPr lang="de-DE" b="1" dirty="0"/>
              <a:t> </a:t>
            </a:r>
            <a:r>
              <a:rPr lang="de-DE" b="1" dirty="0" err="1"/>
              <a:t>qu’il</a:t>
            </a:r>
            <a:r>
              <a:rPr lang="de-DE" b="1" dirty="0"/>
              <a:t> </a:t>
            </a:r>
            <a:r>
              <a:rPr lang="de-DE" b="1" dirty="0" err="1"/>
              <a:t>ait</a:t>
            </a:r>
            <a:r>
              <a:rPr lang="de-DE" b="1" dirty="0"/>
              <a:t> </a:t>
            </a:r>
            <a:r>
              <a:rPr lang="de-DE" b="1" dirty="0" err="1"/>
              <a:t>promis</a:t>
            </a:r>
            <a:r>
              <a:rPr lang="de-DE" b="1" dirty="0"/>
              <a:t> </a:t>
            </a:r>
            <a:r>
              <a:rPr lang="de-DE" b="1" dirty="0" err="1"/>
              <a:t>mais</a:t>
            </a:r>
            <a:r>
              <a:rPr lang="de-DE" b="1" dirty="0"/>
              <a:t> </a:t>
            </a:r>
            <a:r>
              <a:rPr lang="de-DE" b="1" dirty="0" err="1"/>
              <a:t>qu’il</a:t>
            </a:r>
            <a:r>
              <a:rPr lang="de-DE" b="1" dirty="0"/>
              <a:t> </a:t>
            </a:r>
            <a:r>
              <a:rPr lang="de-DE" b="1" dirty="0" err="1"/>
              <a:t>ait</a:t>
            </a:r>
            <a:r>
              <a:rPr lang="de-DE" b="1" dirty="0"/>
              <a:t> </a:t>
            </a:r>
            <a:r>
              <a:rPr lang="de-DE" b="1" dirty="0" err="1"/>
              <a:t>dit</a:t>
            </a:r>
            <a:r>
              <a:rPr lang="de-DE" b="1" dirty="0"/>
              <a:t> </a:t>
            </a:r>
            <a:r>
              <a:rPr lang="de-DE" b="1" dirty="0" err="1"/>
              <a:t>seulement</a:t>
            </a:r>
            <a:r>
              <a:rPr lang="de-DE" dirty="0"/>
              <a:t>, </a:t>
            </a:r>
            <a:r>
              <a:rPr lang="de-DE" dirty="0" err="1"/>
              <a:t>où</a:t>
            </a:r>
            <a:r>
              <a:rPr lang="de-DE" dirty="0"/>
              <a:t> le </a:t>
            </a:r>
            <a:r>
              <a:rPr lang="de-DE" dirty="0" err="1"/>
              <a:t>fait</a:t>
            </a:r>
            <a:r>
              <a:rPr lang="de-DE" dirty="0"/>
              <a:t> de </a:t>
            </a:r>
            <a:r>
              <a:rPr lang="de-DE" dirty="0" err="1"/>
              <a:t>taire</a:t>
            </a:r>
            <a:r>
              <a:rPr lang="de-DE" dirty="0"/>
              <a:t> </a:t>
            </a:r>
            <a:r>
              <a:rPr lang="de-DE" b="1" i="1" dirty="0" err="1"/>
              <a:t>dit</a:t>
            </a:r>
            <a:r>
              <a:rPr lang="de-DE" b="1" i="1" dirty="0"/>
              <a:t> </a:t>
            </a:r>
            <a:r>
              <a:rPr lang="de-DE" b="1" i="1" dirty="0" err="1"/>
              <a:t>qu’il</a:t>
            </a:r>
            <a:r>
              <a:rPr lang="de-DE" i="1" dirty="0"/>
              <a:t> </a:t>
            </a:r>
            <a:r>
              <a:rPr lang="de-DE" dirty="0" err="1"/>
              <a:t>après</a:t>
            </a:r>
            <a:r>
              <a:rPr lang="de-DE" dirty="0"/>
              <a:t> le </a:t>
            </a:r>
            <a:r>
              <a:rPr lang="de-DE" b="1" dirty="0" err="1"/>
              <a:t>mais</a:t>
            </a:r>
            <a:r>
              <a:rPr lang="de-DE" dirty="0"/>
              <a:t> </a:t>
            </a:r>
            <a:r>
              <a:rPr lang="de-DE" dirty="0" err="1"/>
              <a:t>cause</a:t>
            </a:r>
            <a:r>
              <a:rPr lang="de-DE" dirty="0"/>
              <a:t> </a:t>
            </a:r>
            <a:r>
              <a:rPr lang="de-DE" dirty="0" err="1"/>
              <a:t>une</a:t>
            </a:r>
            <a:r>
              <a:rPr lang="de-DE" dirty="0"/>
              <a:t> </a:t>
            </a:r>
            <a:r>
              <a:rPr lang="de-DE" dirty="0" err="1"/>
              <a:t>contradiction</a:t>
            </a:r>
            <a:r>
              <a:rPr lang="de-DE" dirty="0"/>
              <a:t> et </a:t>
            </a:r>
            <a:r>
              <a:rPr lang="de-DE" dirty="0" err="1"/>
              <a:t>un</a:t>
            </a:r>
            <a:r>
              <a:rPr lang="de-DE" dirty="0"/>
              <a:t> </a:t>
            </a:r>
            <a:r>
              <a:rPr lang="de-DE" dirty="0" err="1"/>
              <a:t>demi</a:t>
            </a:r>
            <a:r>
              <a:rPr lang="de-DE" dirty="0"/>
              <a:t> non-sens.“</a:t>
            </a:r>
            <a:r>
              <a:rPr lang="de-DE" sz="1800" dirty="0"/>
              <a:t> („</a:t>
            </a:r>
            <a:r>
              <a:rPr lang="de-DE" b="1" dirty="0"/>
              <a:t>Er </a:t>
            </a:r>
            <a:r>
              <a:rPr lang="de-DE" b="1" dirty="0" err="1"/>
              <a:t>läugnete</a:t>
            </a:r>
            <a:r>
              <a:rPr lang="de-DE" b="1" dirty="0"/>
              <a:t>, </a:t>
            </a:r>
            <a:r>
              <a:rPr lang="de-DE" b="1" dirty="0" err="1"/>
              <a:t>daß</a:t>
            </a:r>
            <a:r>
              <a:rPr lang="de-DE" b="1" dirty="0"/>
              <a:t> er es versprochen, sondern nur so viel gesagt habe</a:t>
            </a:r>
            <a:r>
              <a:rPr lang="de-DE" dirty="0"/>
              <a:t>, wo die Verschweigung des </a:t>
            </a:r>
            <a:r>
              <a:rPr lang="de-DE" i="1" dirty="0"/>
              <a:t>sagte, </a:t>
            </a:r>
            <a:r>
              <a:rPr lang="de-DE" i="1" dirty="0" err="1"/>
              <a:t>daß</a:t>
            </a:r>
            <a:r>
              <a:rPr lang="de-DE" i="1" dirty="0"/>
              <a:t> er,</a:t>
            </a:r>
            <a:r>
              <a:rPr lang="de-DE" dirty="0"/>
              <a:t> nach dem sondern, sogar einen Widerspruch und halben Unsinn macht.“ (</a:t>
            </a:r>
            <a:r>
              <a:rPr lang="de-DE" baseline="30000" dirty="0"/>
              <a:t>3</a:t>
            </a:r>
            <a:r>
              <a:rPr lang="de-DE" dirty="0"/>
              <a:t>1789, I: 135). </a:t>
            </a:r>
            <a:r>
              <a:rPr lang="fr-FR" sz="2400" dirty="0"/>
              <a:t> </a:t>
            </a:r>
            <a:r>
              <a:rPr lang="de-DE" sz="2400" dirty="0"/>
              <a:t>  </a:t>
            </a:r>
          </a:p>
        </p:txBody>
      </p:sp>
      <p:sp>
        <p:nvSpPr>
          <p:cNvPr id="4" name="Foliennummernplatzhalter 3">
            <a:extLst>
              <a:ext uri="{FF2B5EF4-FFF2-40B4-BE49-F238E27FC236}">
                <a16:creationId xmlns:a16="http://schemas.microsoft.com/office/drawing/2014/main" id="{88808BDC-97DB-DA41-A484-4A9B669599E9}"/>
              </a:ext>
            </a:extLst>
          </p:cNvPr>
          <p:cNvSpPr>
            <a:spLocks noGrp="1"/>
          </p:cNvSpPr>
          <p:nvPr>
            <p:ph type="sldNum" sz="quarter" idx="12"/>
          </p:nvPr>
        </p:nvSpPr>
        <p:spPr/>
        <p:txBody>
          <a:bodyPr/>
          <a:lstStyle/>
          <a:p>
            <a:fld id="{0939F0C2-D316-4E2D-BB57-D9070DEF3AF1}" type="slidenum">
              <a:rPr lang="fr-FR" smtClean="0"/>
              <a:t>29</a:t>
            </a:fld>
            <a:endParaRPr lang="fr-FR"/>
          </a:p>
        </p:txBody>
      </p:sp>
    </p:spTree>
    <p:extLst>
      <p:ext uri="{BB962C8B-B14F-4D97-AF65-F5344CB8AC3E}">
        <p14:creationId xmlns:p14="http://schemas.microsoft.com/office/powerpoint/2010/main" val="252348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a:t>Quintilien: </a:t>
            </a:r>
            <a:r>
              <a:rPr lang="fr-FR" i="1" dirty="0"/>
              <a:t>De </a:t>
            </a:r>
            <a:r>
              <a:rPr lang="fr-FR" i="1" dirty="0" err="1"/>
              <a:t>Institutio</a:t>
            </a:r>
            <a:r>
              <a:rPr lang="fr-FR" i="1" dirty="0"/>
              <a:t> </a:t>
            </a:r>
            <a:r>
              <a:rPr lang="fr-FR" i="1" dirty="0" err="1"/>
              <a:t>oratoria</a:t>
            </a:r>
            <a:r>
              <a:rPr lang="fr-FR" dirty="0"/>
              <a:t>, (IV 2, 40-41.): </a:t>
            </a:r>
            <a:endParaRPr lang="de-DE" dirty="0"/>
          </a:p>
          <a:p>
            <a:pPr marL="0" indent="0">
              <a:buNone/>
            </a:pPr>
            <a:r>
              <a:rPr lang="fr-FR" dirty="0"/>
              <a:t>« 40 </a:t>
            </a:r>
            <a:r>
              <a:rPr lang="fr-FR" dirty="0" err="1"/>
              <a:t>Brevis</a:t>
            </a:r>
            <a:r>
              <a:rPr lang="fr-FR" dirty="0"/>
              <a:t> </a:t>
            </a:r>
            <a:r>
              <a:rPr lang="fr-FR" dirty="0" err="1"/>
              <a:t>erit</a:t>
            </a:r>
            <a:r>
              <a:rPr lang="fr-FR" dirty="0"/>
              <a:t> </a:t>
            </a:r>
            <a:r>
              <a:rPr lang="fr-FR" dirty="0" err="1"/>
              <a:t>narratio</a:t>
            </a:r>
            <a:r>
              <a:rPr lang="fr-FR" dirty="0"/>
              <a:t> ante </a:t>
            </a:r>
            <a:r>
              <a:rPr lang="fr-FR" dirty="0" err="1"/>
              <a:t>omnia</a:t>
            </a:r>
            <a:r>
              <a:rPr lang="fr-FR" dirty="0"/>
              <a:t>, si inde </a:t>
            </a:r>
            <a:r>
              <a:rPr lang="fr-FR" dirty="0" err="1"/>
              <a:t>coeperimus</a:t>
            </a:r>
            <a:r>
              <a:rPr lang="fr-FR" dirty="0"/>
              <a:t> rem </a:t>
            </a:r>
            <a:r>
              <a:rPr lang="fr-FR" dirty="0" err="1"/>
              <a:t>exponere</a:t>
            </a:r>
            <a:r>
              <a:rPr lang="fr-FR" dirty="0"/>
              <a:t>, </a:t>
            </a:r>
            <a:r>
              <a:rPr lang="fr-FR" dirty="0" err="1"/>
              <a:t>unde</a:t>
            </a:r>
            <a:r>
              <a:rPr lang="fr-FR" dirty="0"/>
              <a:t> </a:t>
            </a:r>
            <a:r>
              <a:rPr lang="fr-FR" dirty="0" err="1"/>
              <a:t>aut</a:t>
            </a:r>
            <a:r>
              <a:rPr lang="fr-FR" dirty="0"/>
              <a:t> </a:t>
            </a:r>
            <a:r>
              <a:rPr lang="fr-FR" dirty="0" err="1"/>
              <a:t>iudicem</a:t>
            </a:r>
            <a:r>
              <a:rPr lang="fr-FR" dirty="0"/>
              <a:t> </a:t>
            </a:r>
            <a:r>
              <a:rPr lang="fr-FR" dirty="0" err="1"/>
              <a:t>pertinet</a:t>
            </a:r>
            <a:r>
              <a:rPr lang="fr-FR" dirty="0"/>
              <a:t>, </a:t>
            </a:r>
            <a:r>
              <a:rPr lang="fr-FR" dirty="0" err="1"/>
              <a:t>deinde</a:t>
            </a:r>
            <a:r>
              <a:rPr lang="fr-FR" dirty="0"/>
              <a:t>, si nihil extra </a:t>
            </a:r>
            <a:r>
              <a:rPr lang="fr-FR" dirty="0" err="1"/>
              <a:t>causam</a:t>
            </a:r>
            <a:r>
              <a:rPr lang="fr-FR" dirty="0"/>
              <a:t> </a:t>
            </a:r>
            <a:r>
              <a:rPr lang="fr-FR" dirty="0" err="1"/>
              <a:t>dixerimus</a:t>
            </a:r>
            <a:r>
              <a:rPr lang="fr-FR" dirty="0"/>
              <a:t>, </a:t>
            </a:r>
            <a:r>
              <a:rPr lang="fr-FR" dirty="0" err="1"/>
              <a:t>tum</a:t>
            </a:r>
            <a:r>
              <a:rPr lang="fr-FR" dirty="0"/>
              <a:t> </a:t>
            </a:r>
            <a:r>
              <a:rPr lang="fr-FR" dirty="0" err="1"/>
              <a:t>etiam</a:t>
            </a:r>
            <a:r>
              <a:rPr lang="fr-FR" dirty="0"/>
              <a:t>, si </a:t>
            </a:r>
            <a:r>
              <a:rPr lang="fr-FR" dirty="0" err="1"/>
              <a:t>reciderimus</a:t>
            </a:r>
            <a:r>
              <a:rPr lang="fr-FR" dirty="0"/>
              <a:t> </a:t>
            </a:r>
            <a:r>
              <a:rPr lang="fr-FR" dirty="0" err="1"/>
              <a:t>omnia</a:t>
            </a:r>
            <a:r>
              <a:rPr lang="fr-FR" dirty="0"/>
              <a:t>, </a:t>
            </a:r>
            <a:r>
              <a:rPr lang="fr-FR" dirty="0" err="1"/>
              <a:t>quibus</a:t>
            </a:r>
            <a:r>
              <a:rPr lang="fr-FR" dirty="0"/>
              <a:t> </a:t>
            </a:r>
            <a:r>
              <a:rPr lang="fr-FR" dirty="0" err="1"/>
              <a:t>sublatis</a:t>
            </a:r>
            <a:r>
              <a:rPr lang="fr-FR" dirty="0"/>
              <a:t> </a:t>
            </a:r>
            <a:r>
              <a:rPr lang="fr-FR" dirty="0" err="1"/>
              <a:t>neque</a:t>
            </a:r>
            <a:r>
              <a:rPr lang="fr-FR" dirty="0"/>
              <a:t> </a:t>
            </a:r>
            <a:r>
              <a:rPr lang="fr-FR" dirty="0" err="1"/>
              <a:t>cognitioni</a:t>
            </a:r>
            <a:r>
              <a:rPr lang="fr-FR" dirty="0"/>
              <a:t> </a:t>
            </a:r>
            <a:r>
              <a:rPr lang="fr-FR" dirty="0" err="1"/>
              <a:t>quidquam</a:t>
            </a:r>
            <a:r>
              <a:rPr lang="fr-FR" dirty="0"/>
              <a:t> </a:t>
            </a:r>
            <a:r>
              <a:rPr lang="fr-FR" dirty="0" err="1"/>
              <a:t>neque</a:t>
            </a:r>
            <a:r>
              <a:rPr lang="fr-FR" dirty="0"/>
              <a:t> </a:t>
            </a:r>
            <a:r>
              <a:rPr lang="fr-FR" dirty="0" err="1"/>
              <a:t>utilitati</a:t>
            </a:r>
            <a:r>
              <a:rPr lang="fr-FR" dirty="0"/>
              <a:t> </a:t>
            </a:r>
            <a:r>
              <a:rPr lang="fr-FR" dirty="0" err="1"/>
              <a:t>detrahatur</a:t>
            </a:r>
            <a:r>
              <a:rPr lang="fr-FR" dirty="0"/>
              <a:t>; 41 </a:t>
            </a:r>
            <a:r>
              <a:rPr lang="fr-FR" dirty="0" err="1"/>
              <a:t>solet</a:t>
            </a:r>
            <a:r>
              <a:rPr lang="fr-FR" dirty="0"/>
              <a:t> </a:t>
            </a:r>
            <a:r>
              <a:rPr lang="fr-FR" dirty="0" err="1"/>
              <a:t>enim</a:t>
            </a:r>
            <a:r>
              <a:rPr lang="fr-FR" dirty="0"/>
              <a:t> </a:t>
            </a:r>
            <a:r>
              <a:rPr lang="fr-FR" dirty="0" err="1"/>
              <a:t>quaedam</a:t>
            </a:r>
            <a:r>
              <a:rPr lang="fr-FR" dirty="0"/>
              <a:t> esse </a:t>
            </a:r>
            <a:r>
              <a:rPr lang="fr-FR" dirty="0" err="1"/>
              <a:t>partium</a:t>
            </a:r>
            <a:r>
              <a:rPr lang="fr-FR" dirty="0"/>
              <a:t> </a:t>
            </a:r>
            <a:r>
              <a:rPr lang="fr-FR" dirty="0" err="1"/>
              <a:t>brevitas</a:t>
            </a:r>
            <a:r>
              <a:rPr lang="fr-FR" dirty="0"/>
              <a:t>, </a:t>
            </a:r>
            <a:r>
              <a:rPr lang="fr-FR" dirty="0" err="1"/>
              <a:t>quae</a:t>
            </a:r>
            <a:r>
              <a:rPr lang="fr-FR" dirty="0"/>
              <a:t> </a:t>
            </a:r>
            <a:r>
              <a:rPr lang="fr-FR" dirty="0" err="1"/>
              <a:t>longam</a:t>
            </a:r>
            <a:r>
              <a:rPr lang="fr-FR" dirty="0"/>
              <a:t> </a:t>
            </a:r>
            <a:r>
              <a:rPr lang="fr-FR" dirty="0" err="1"/>
              <a:t>tamen</a:t>
            </a:r>
            <a:r>
              <a:rPr lang="fr-FR" dirty="0"/>
              <a:t> </a:t>
            </a:r>
            <a:r>
              <a:rPr lang="fr-FR" dirty="0" err="1"/>
              <a:t>efficit</a:t>
            </a:r>
            <a:r>
              <a:rPr lang="fr-FR" dirty="0"/>
              <a:t> </a:t>
            </a:r>
            <a:r>
              <a:rPr lang="fr-FR" dirty="0" err="1"/>
              <a:t>summam</a:t>
            </a:r>
            <a:r>
              <a:rPr lang="fr-FR" dirty="0"/>
              <a:t>. ‚in </a:t>
            </a:r>
            <a:r>
              <a:rPr lang="fr-FR" dirty="0" err="1"/>
              <a:t>portum</a:t>
            </a:r>
            <a:r>
              <a:rPr lang="fr-FR" dirty="0"/>
              <a:t> </a:t>
            </a:r>
            <a:r>
              <a:rPr lang="fr-FR" dirty="0" err="1"/>
              <a:t>veni</a:t>
            </a:r>
            <a:r>
              <a:rPr lang="fr-FR" dirty="0"/>
              <a:t>, </a:t>
            </a:r>
            <a:r>
              <a:rPr lang="fr-FR" dirty="0" err="1"/>
              <a:t>navem</a:t>
            </a:r>
            <a:r>
              <a:rPr lang="fr-FR" dirty="0"/>
              <a:t> </a:t>
            </a:r>
            <a:r>
              <a:rPr lang="fr-FR" dirty="0" err="1"/>
              <a:t>prospexi</a:t>
            </a:r>
            <a:r>
              <a:rPr lang="fr-FR" dirty="0"/>
              <a:t>, quanti </a:t>
            </a:r>
            <a:r>
              <a:rPr lang="fr-FR" dirty="0" err="1"/>
              <a:t>veheret</a:t>
            </a:r>
            <a:r>
              <a:rPr lang="fr-FR" dirty="0"/>
              <a:t> </a:t>
            </a:r>
            <a:r>
              <a:rPr lang="fr-FR" dirty="0" err="1"/>
              <a:t>interrogavi</a:t>
            </a:r>
            <a:r>
              <a:rPr lang="fr-FR" dirty="0"/>
              <a:t>, de </a:t>
            </a:r>
            <a:r>
              <a:rPr lang="fr-FR" dirty="0" err="1"/>
              <a:t>pretio</a:t>
            </a:r>
            <a:r>
              <a:rPr lang="fr-FR" dirty="0"/>
              <a:t> </a:t>
            </a:r>
            <a:r>
              <a:rPr lang="fr-FR" dirty="0" err="1"/>
              <a:t>convenit</a:t>
            </a:r>
            <a:r>
              <a:rPr lang="fr-FR" dirty="0"/>
              <a:t>, </a:t>
            </a:r>
            <a:r>
              <a:rPr lang="fr-FR" dirty="0" err="1"/>
              <a:t>conscendi</a:t>
            </a:r>
            <a:r>
              <a:rPr lang="fr-FR" dirty="0"/>
              <a:t>, </a:t>
            </a:r>
            <a:r>
              <a:rPr lang="fr-FR" dirty="0" err="1"/>
              <a:t>sublatae</a:t>
            </a:r>
            <a:r>
              <a:rPr lang="fr-FR" dirty="0"/>
              <a:t> </a:t>
            </a:r>
            <a:r>
              <a:rPr lang="fr-FR" dirty="0" err="1"/>
              <a:t>sunt</a:t>
            </a:r>
            <a:r>
              <a:rPr lang="fr-FR" dirty="0"/>
              <a:t> </a:t>
            </a:r>
            <a:r>
              <a:rPr lang="fr-FR" dirty="0" err="1"/>
              <a:t>ancorae</a:t>
            </a:r>
            <a:r>
              <a:rPr lang="fr-FR" dirty="0"/>
              <a:t>, </a:t>
            </a:r>
            <a:r>
              <a:rPr lang="fr-FR" dirty="0" err="1"/>
              <a:t>solvimus</a:t>
            </a:r>
            <a:r>
              <a:rPr lang="fr-FR" dirty="0"/>
              <a:t> </a:t>
            </a:r>
            <a:r>
              <a:rPr lang="fr-FR" dirty="0" err="1"/>
              <a:t>oram</a:t>
            </a:r>
            <a:r>
              <a:rPr lang="fr-FR" dirty="0"/>
              <a:t>, </a:t>
            </a:r>
            <a:r>
              <a:rPr lang="fr-FR" dirty="0" err="1"/>
              <a:t>profecti</a:t>
            </a:r>
            <a:r>
              <a:rPr lang="fr-FR" dirty="0"/>
              <a:t> </a:t>
            </a:r>
            <a:r>
              <a:rPr lang="fr-FR" dirty="0" err="1"/>
              <a:t>sumus</a:t>
            </a:r>
            <a:r>
              <a:rPr lang="fr-FR" dirty="0"/>
              <a:t>‘. nihil </a:t>
            </a:r>
            <a:r>
              <a:rPr lang="fr-FR" dirty="0" err="1"/>
              <a:t>horum</a:t>
            </a:r>
            <a:r>
              <a:rPr lang="fr-FR" dirty="0"/>
              <a:t> </a:t>
            </a:r>
            <a:r>
              <a:rPr lang="fr-FR" dirty="0" err="1"/>
              <a:t>dici</a:t>
            </a:r>
            <a:r>
              <a:rPr lang="fr-FR" dirty="0"/>
              <a:t> </a:t>
            </a:r>
            <a:r>
              <a:rPr lang="fr-FR" dirty="0" err="1"/>
              <a:t>celerius</a:t>
            </a:r>
            <a:r>
              <a:rPr lang="fr-FR" dirty="0"/>
              <a:t> </a:t>
            </a:r>
            <a:r>
              <a:rPr lang="fr-FR" dirty="0" err="1"/>
              <a:t>potest</a:t>
            </a:r>
            <a:r>
              <a:rPr lang="fr-FR" dirty="0"/>
              <a:t>, </a:t>
            </a:r>
            <a:r>
              <a:rPr lang="fr-FR" dirty="0" err="1"/>
              <a:t>sed</a:t>
            </a:r>
            <a:r>
              <a:rPr lang="fr-FR" dirty="0"/>
              <a:t> sufficit </a:t>
            </a:r>
            <a:r>
              <a:rPr lang="fr-FR" dirty="0" err="1"/>
              <a:t>dicere</a:t>
            </a:r>
            <a:r>
              <a:rPr lang="fr-FR" dirty="0"/>
              <a:t>: ‚e </a:t>
            </a:r>
            <a:r>
              <a:rPr lang="fr-FR" dirty="0" err="1"/>
              <a:t>portu</a:t>
            </a:r>
            <a:r>
              <a:rPr lang="fr-FR" dirty="0"/>
              <a:t> </a:t>
            </a:r>
            <a:r>
              <a:rPr lang="fr-FR" dirty="0" err="1"/>
              <a:t>navigavi</a:t>
            </a:r>
            <a:r>
              <a:rPr lang="fr-FR" dirty="0"/>
              <a:t>‘. et </a:t>
            </a:r>
            <a:r>
              <a:rPr lang="fr-FR" dirty="0" err="1"/>
              <a:t>quotiens</a:t>
            </a:r>
            <a:r>
              <a:rPr lang="fr-FR" dirty="0"/>
              <a:t> </a:t>
            </a:r>
            <a:r>
              <a:rPr lang="fr-FR" dirty="0" err="1"/>
              <a:t>exitus</a:t>
            </a:r>
            <a:r>
              <a:rPr lang="fr-FR" dirty="0"/>
              <a:t> </a:t>
            </a:r>
            <a:r>
              <a:rPr lang="fr-FR" dirty="0" err="1"/>
              <a:t>rei</a:t>
            </a:r>
            <a:r>
              <a:rPr lang="fr-FR" dirty="0"/>
              <a:t> satis </a:t>
            </a:r>
            <a:r>
              <a:rPr lang="fr-FR" dirty="0" err="1"/>
              <a:t>ostendit</a:t>
            </a:r>
            <a:r>
              <a:rPr lang="fr-FR" dirty="0"/>
              <a:t> </a:t>
            </a:r>
            <a:r>
              <a:rPr lang="fr-FR" dirty="0" err="1"/>
              <a:t>priora</a:t>
            </a:r>
            <a:r>
              <a:rPr lang="fr-FR" dirty="0"/>
              <a:t>, </a:t>
            </a:r>
            <a:r>
              <a:rPr lang="fr-FR" dirty="0" err="1"/>
              <a:t>debemus</a:t>
            </a:r>
            <a:r>
              <a:rPr lang="fr-FR" dirty="0"/>
              <a:t> hoc esse </a:t>
            </a:r>
            <a:r>
              <a:rPr lang="fr-FR" dirty="0" err="1"/>
              <a:t>contenti</a:t>
            </a:r>
            <a:r>
              <a:rPr lang="fr-FR" dirty="0"/>
              <a:t>, quo </a:t>
            </a:r>
            <a:r>
              <a:rPr lang="fr-FR" dirty="0" err="1"/>
              <a:t>reliqua</a:t>
            </a:r>
            <a:r>
              <a:rPr lang="fr-FR" dirty="0"/>
              <a:t> </a:t>
            </a:r>
            <a:r>
              <a:rPr lang="fr-FR" dirty="0" err="1"/>
              <a:t>intelleguntur</a:t>
            </a:r>
            <a:r>
              <a:rPr lang="fr-FR" dirty="0"/>
              <a:t>.“ </a:t>
            </a:r>
            <a:endParaRPr lang="de-DE" dirty="0"/>
          </a:p>
          <a:p>
            <a:pPr marL="0" indent="0">
              <a:buNone/>
            </a:pPr>
            <a:endParaRPr lang="fr-FR" dirty="0"/>
          </a:p>
          <a:p>
            <a:pPr>
              <a:buFontTx/>
              <a:buChar char="-"/>
            </a:pPr>
            <a:endParaRPr lang="fr-FR" dirty="0"/>
          </a:p>
          <a:p>
            <a:pPr lvl="2">
              <a:buFontTx/>
              <a:buChar char="-"/>
            </a:pPr>
            <a:endParaRPr lang="fr-FR" dirty="0"/>
          </a:p>
        </p:txBody>
      </p:sp>
      <p:sp>
        <p:nvSpPr>
          <p:cNvPr id="4" name="Foliennummernplatzhalter 3">
            <a:extLst>
              <a:ext uri="{FF2B5EF4-FFF2-40B4-BE49-F238E27FC236}">
                <a16:creationId xmlns:a16="http://schemas.microsoft.com/office/drawing/2014/main" id="{C493EDF6-76D5-D74F-A4CF-99C7A845F3AE}"/>
              </a:ext>
            </a:extLst>
          </p:cNvPr>
          <p:cNvSpPr>
            <a:spLocks noGrp="1"/>
          </p:cNvSpPr>
          <p:nvPr>
            <p:ph type="sldNum" sz="quarter" idx="12"/>
          </p:nvPr>
        </p:nvSpPr>
        <p:spPr/>
        <p:txBody>
          <a:bodyPr/>
          <a:lstStyle/>
          <a:p>
            <a:fld id="{0939F0C2-D316-4E2D-BB57-D9070DEF3AF1}" type="slidenum">
              <a:rPr lang="fr-FR" smtClean="0"/>
              <a:t>3</a:t>
            </a:fld>
            <a:endParaRPr lang="fr-FR"/>
          </a:p>
        </p:txBody>
      </p:sp>
    </p:spTree>
    <p:extLst>
      <p:ext uri="{BB962C8B-B14F-4D97-AF65-F5344CB8AC3E}">
        <p14:creationId xmlns:p14="http://schemas.microsoft.com/office/powerpoint/2010/main" val="258504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04540-866A-AA4B-9333-CACCF721F7A6}"/>
              </a:ext>
            </a:extLst>
          </p:cNvPr>
          <p:cNvSpPr>
            <a:spLocks noGrp="1"/>
          </p:cNvSpPr>
          <p:nvPr>
            <p:ph type="title"/>
          </p:nvPr>
        </p:nvSpPr>
        <p:spPr/>
        <p:txBody>
          <a:bodyPr/>
          <a:lstStyle/>
          <a:p>
            <a:r>
              <a:rPr lang="de-DE" dirty="0" err="1"/>
              <a:t>Conclusion</a:t>
            </a:r>
            <a:endParaRPr lang="de-DE" dirty="0"/>
          </a:p>
        </p:txBody>
      </p:sp>
      <p:sp>
        <p:nvSpPr>
          <p:cNvPr id="3" name="Inhaltsplatzhalter 2">
            <a:extLst>
              <a:ext uri="{FF2B5EF4-FFF2-40B4-BE49-F238E27FC236}">
                <a16:creationId xmlns:a16="http://schemas.microsoft.com/office/drawing/2014/main" id="{8677745B-941D-C84A-93ED-4BFC149E59CE}"/>
              </a:ext>
            </a:extLst>
          </p:cNvPr>
          <p:cNvSpPr>
            <a:spLocks noGrp="1"/>
          </p:cNvSpPr>
          <p:nvPr>
            <p:ph idx="1"/>
          </p:nvPr>
        </p:nvSpPr>
        <p:spPr/>
        <p:txBody>
          <a:bodyPr>
            <a:normAutofit fontScale="85000" lnSpcReduction="20000"/>
          </a:bodyPr>
          <a:lstStyle/>
          <a:p>
            <a:pPr marL="0" indent="0">
              <a:buNone/>
            </a:pPr>
            <a:r>
              <a:rPr lang="fr-FR" dirty="0"/>
              <a:t>la prolixité, opposée à la brièveté concise, est conceptualisée </a:t>
            </a:r>
            <a:endParaRPr lang="de-DE" dirty="0"/>
          </a:p>
          <a:p>
            <a:r>
              <a:rPr lang="fr-FR" dirty="0"/>
              <a:t>par rapport à des langues simples ou des langues dans leur enfance, qui seraient nécessairement prolixes car manquant de lexique selon Leibniz et de structures complexes selon Adelung</a:t>
            </a:r>
            <a:endParaRPr lang="de-DE" dirty="0"/>
          </a:p>
          <a:p>
            <a:r>
              <a:rPr lang="fr-FR" dirty="0"/>
              <a:t>par rapport au contenu d’un discours et la série des idées („</a:t>
            </a:r>
            <a:r>
              <a:rPr lang="fr-FR" dirty="0" err="1"/>
              <a:t>Reihe</a:t>
            </a:r>
            <a:r>
              <a:rPr lang="fr-FR" dirty="0"/>
              <a:t> der </a:t>
            </a:r>
            <a:r>
              <a:rPr lang="fr-FR" dirty="0" err="1"/>
              <a:t>Vorstellungen</a:t>
            </a:r>
            <a:r>
              <a:rPr lang="fr-FR" dirty="0"/>
              <a:t>“) que le locuteur veut provoquer dans l’esprit du récepteur et </a:t>
            </a:r>
            <a:endParaRPr lang="de-DE" dirty="0"/>
          </a:p>
          <a:p>
            <a:r>
              <a:rPr lang="fr-FR" dirty="0"/>
              <a:t>donc aussi par rapport à l’effet que produit le discours sur le récepteur </a:t>
            </a:r>
            <a:endParaRPr lang="de-DE" dirty="0"/>
          </a:p>
          <a:p>
            <a:r>
              <a:rPr lang="fr-FR" dirty="0"/>
              <a:t>par rapport à une structuration et une progression du discours, ajustées au poids informatif des différents aspects</a:t>
            </a:r>
            <a:endParaRPr lang="de-DE" dirty="0"/>
          </a:p>
          <a:p>
            <a:r>
              <a:rPr lang="fr-FR" dirty="0"/>
              <a:t>par rapport à la qualité d’analyse et la qualité intellectuelle du locuteur et sa maîtrise des significations lexicales et des structures grammaticales</a:t>
            </a:r>
            <a:endParaRPr lang="de-DE" dirty="0"/>
          </a:p>
          <a:p>
            <a:r>
              <a:rPr lang="fr-FR" dirty="0"/>
              <a:t>par rapport à différentes unités et structures linguistiques. </a:t>
            </a:r>
            <a:endParaRPr lang="de-DE" dirty="0"/>
          </a:p>
          <a:p>
            <a:pPr marL="0" indent="0">
              <a:buNone/>
            </a:pPr>
            <a:r>
              <a:rPr lang="de-DE" dirty="0"/>
              <a:t> </a:t>
            </a:r>
          </a:p>
        </p:txBody>
      </p:sp>
      <p:sp>
        <p:nvSpPr>
          <p:cNvPr id="4" name="Foliennummernplatzhalter 3">
            <a:extLst>
              <a:ext uri="{FF2B5EF4-FFF2-40B4-BE49-F238E27FC236}">
                <a16:creationId xmlns:a16="http://schemas.microsoft.com/office/drawing/2014/main" id="{03EC5486-5E16-2E47-A54B-5741ADFF32FD}"/>
              </a:ext>
            </a:extLst>
          </p:cNvPr>
          <p:cNvSpPr>
            <a:spLocks noGrp="1"/>
          </p:cNvSpPr>
          <p:nvPr>
            <p:ph type="sldNum" sz="quarter" idx="12"/>
          </p:nvPr>
        </p:nvSpPr>
        <p:spPr/>
        <p:txBody>
          <a:bodyPr/>
          <a:lstStyle/>
          <a:p>
            <a:fld id="{0939F0C2-D316-4E2D-BB57-D9070DEF3AF1}" type="slidenum">
              <a:rPr lang="fr-FR" smtClean="0"/>
              <a:t>30</a:t>
            </a:fld>
            <a:endParaRPr lang="fr-FR"/>
          </a:p>
        </p:txBody>
      </p:sp>
    </p:spTree>
    <p:extLst>
      <p:ext uri="{BB962C8B-B14F-4D97-AF65-F5344CB8AC3E}">
        <p14:creationId xmlns:p14="http://schemas.microsoft.com/office/powerpoint/2010/main" val="608791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31E54-1C02-5D46-80C0-8AD2517448E5}"/>
              </a:ext>
            </a:extLst>
          </p:cNvPr>
          <p:cNvSpPr>
            <a:spLocks noGrp="1"/>
          </p:cNvSpPr>
          <p:nvPr>
            <p:ph type="title"/>
          </p:nvPr>
        </p:nvSpPr>
        <p:spPr/>
        <p:txBody>
          <a:bodyPr/>
          <a:lstStyle/>
          <a:p>
            <a:r>
              <a:rPr lang="de-DE" dirty="0"/>
              <a:t>…. </a:t>
            </a:r>
            <a:r>
              <a:rPr lang="de-DE" dirty="0" err="1"/>
              <a:t>conclusion</a:t>
            </a:r>
            <a:endParaRPr lang="de-DE" dirty="0"/>
          </a:p>
        </p:txBody>
      </p:sp>
      <p:sp>
        <p:nvSpPr>
          <p:cNvPr id="3" name="Inhaltsplatzhalter 2">
            <a:extLst>
              <a:ext uri="{FF2B5EF4-FFF2-40B4-BE49-F238E27FC236}">
                <a16:creationId xmlns:a16="http://schemas.microsoft.com/office/drawing/2014/main" id="{C04A8051-7AA0-7A4D-B039-43DA1F47887D}"/>
              </a:ext>
            </a:extLst>
          </p:cNvPr>
          <p:cNvSpPr>
            <a:spLocks noGrp="1"/>
          </p:cNvSpPr>
          <p:nvPr>
            <p:ph idx="1"/>
          </p:nvPr>
        </p:nvSpPr>
        <p:spPr/>
        <p:txBody>
          <a:bodyPr>
            <a:normAutofit fontScale="92500" lnSpcReduction="20000"/>
          </a:bodyPr>
          <a:lstStyle/>
          <a:p>
            <a:pPr marL="0" indent="0">
              <a:buNone/>
            </a:pPr>
            <a:r>
              <a:rPr lang="fr-FR" dirty="0"/>
              <a:t>Ni la prolixité ni la brièveté ne peuvent être reliées directement, sauf exception, à la complexité ou la simplicité morphologique, sémantique, syntaxique, les mêmes entités plus simples – lexèmes génériques, structure de coordination – ou plus complexes – groupes participiaux, ellipses, mots complexes, incidentes etc. – sont présentées comme pouvant être source de brièveté concise ou de prolixité. </a:t>
            </a:r>
          </a:p>
          <a:p>
            <a:pPr>
              <a:buFont typeface="Symbol" pitchFamily="2" charset="2"/>
              <a:buChar char="Þ"/>
            </a:pPr>
            <a:r>
              <a:rPr lang="fr-FR" dirty="0"/>
              <a:t>approche de Adelung où l’</a:t>
            </a:r>
            <a:r>
              <a:rPr lang="fr-FR" i="1" dirty="0"/>
              <a:t>effet</a:t>
            </a:r>
            <a:r>
              <a:rPr lang="fr-FR" dirty="0"/>
              <a:t> de prolixité est intimement relié à la simplicité ou la complexité sémantique ou structurelle </a:t>
            </a:r>
            <a:r>
              <a:rPr lang="fr-FR" i="1" dirty="0"/>
              <a:t>supposée </a:t>
            </a:r>
            <a:r>
              <a:rPr lang="fr-FR" dirty="0"/>
              <a:t>du côté de la réception et qui dépend du contexte. </a:t>
            </a:r>
          </a:p>
          <a:p>
            <a:pPr>
              <a:buFont typeface="Symbol" pitchFamily="2" charset="2"/>
              <a:buChar char="Þ"/>
            </a:pPr>
            <a:r>
              <a:rPr lang="fr-FR" dirty="0"/>
              <a:t>la prolixité est associée aux expressions et structures qui sont supposées demander un effort relatif supplémentaire au récepteur dans un contexte donné et qui impliquent alors une complexité supérieure dans l’analyse du sens et dans l’accès au sens &lt;=&gt; passage par des « décompositions », « transformations », « corrections », « ajouts », « traductions ».</a:t>
            </a:r>
          </a:p>
        </p:txBody>
      </p:sp>
      <p:sp>
        <p:nvSpPr>
          <p:cNvPr id="4" name="Foliennummernplatzhalter 3">
            <a:extLst>
              <a:ext uri="{FF2B5EF4-FFF2-40B4-BE49-F238E27FC236}">
                <a16:creationId xmlns:a16="http://schemas.microsoft.com/office/drawing/2014/main" id="{B8CD7173-4569-9E48-A693-3B343662015B}"/>
              </a:ext>
            </a:extLst>
          </p:cNvPr>
          <p:cNvSpPr>
            <a:spLocks noGrp="1"/>
          </p:cNvSpPr>
          <p:nvPr>
            <p:ph type="sldNum" sz="quarter" idx="12"/>
          </p:nvPr>
        </p:nvSpPr>
        <p:spPr/>
        <p:txBody>
          <a:bodyPr/>
          <a:lstStyle/>
          <a:p>
            <a:fld id="{0939F0C2-D316-4E2D-BB57-D9070DEF3AF1}" type="slidenum">
              <a:rPr lang="fr-FR" smtClean="0"/>
              <a:t>31</a:t>
            </a:fld>
            <a:endParaRPr lang="fr-FR"/>
          </a:p>
        </p:txBody>
      </p:sp>
    </p:spTree>
    <p:extLst>
      <p:ext uri="{BB962C8B-B14F-4D97-AF65-F5344CB8AC3E}">
        <p14:creationId xmlns:p14="http://schemas.microsoft.com/office/powerpoint/2010/main" val="3658651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9DF83-667B-4744-8A3F-6CD6A90AE37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7E0933C-5EE1-3A46-9A8D-D951B787E574}"/>
              </a:ext>
            </a:extLst>
          </p:cNvPr>
          <p:cNvSpPr>
            <a:spLocks noGrp="1"/>
          </p:cNvSpPr>
          <p:nvPr>
            <p:ph idx="1"/>
          </p:nvPr>
        </p:nvSpPr>
        <p:spPr/>
        <p:txBody>
          <a:bodyPr>
            <a:normAutofit/>
          </a:bodyPr>
          <a:lstStyle/>
          <a:p>
            <a:pPr marL="0" indent="0" algn="ctr">
              <a:buNone/>
            </a:pPr>
            <a:endParaRPr lang="de-DE" sz="4000" dirty="0"/>
          </a:p>
          <a:p>
            <a:pPr marL="0" indent="0" algn="ctr">
              <a:buNone/>
            </a:pPr>
            <a:endParaRPr lang="de-DE" sz="4000" dirty="0"/>
          </a:p>
          <a:p>
            <a:pPr marL="0" indent="0" algn="ctr">
              <a:buNone/>
            </a:pPr>
            <a:r>
              <a:rPr lang="de-DE" sz="4000" dirty="0"/>
              <a:t>Merci de </a:t>
            </a:r>
            <a:r>
              <a:rPr lang="de-DE" sz="4000" dirty="0" err="1"/>
              <a:t>votre</a:t>
            </a:r>
            <a:r>
              <a:rPr lang="de-DE" sz="4000" dirty="0"/>
              <a:t> </a:t>
            </a:r>
            <a:r>
              <a:rPr lang="de-DE" sz="4000" dirty="0" err="1"/>
              <a:t>attention</a:t>
            </a:r>
            <a:r>
              <a:rPr lang="de-DE" sz="4000" dirty="0"/>
              <a:t> !</a:t>
            </a:r>
          </a:p>
        </p:txBody>
      </p:sp>
      <p:sp>
        <p:nvSpPr>
          <p:cNvPr id="4" name="Foliennummernplatzhalter 3">
            <a:extLst>
              <a:ext uri="{FF2B5EF4-FFF2-40B4-BE49-F238E27FC236}">
                <a16:creationId xmlns:a16="http://schemas.microsoft.com/office/drawing/2014/main" id="{86DBF8D7-B06C-FA47-A8E6-D24B2CDD01CE}"/>
              </a:ext>
            </a:extLst>
          </p:cNvPr>
          <p:cNvSpPr>
            <a:spLocks noGrp="1"/>
          </p:cNvSpPr>
          <p:nvPr>
            <p:ph type="sldNum" sz="quarter" idx="12"/>
          </p:nvPr>
        </p:nvSpPr>
        <p:spPr/>
        <p:txBody>
          <a:bodyPr/>
          <a:lstStyle/>
          <a:p>
            <a:fld id="{0939F0C2-D316-4E2D-BB57-D9070DEF3AF1}" type="slidenum">
              <a:rPr lang="fr-FR" smtClean="0"/>
              <a:t>32</a:t>
            </a:fld>
            <a:endParaRPr lang="fr-FR"/>
          </a:p>
        </p:txBody>
      </p:sp>
    </p:spTree>
    <p:extLst>
      <p:ext uri="{BB962C8B-B14F-4D97-AF65-F5344CB8AC3E}">
        <p14:creationId xmlns:p14="http://schemas.microsoft.com/office/powerpoint/2010/main" val="3371106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7B332-68F3-414B-AC43-83CD49921C03}"/>
              </a:ext>
            </a:extLst>
          </p:cNvPr>
          <p:cNvSpPr>
            <a:spLocks noGrp="1"/>
          </p:cNvSpPr>
          <p:nvPr>
            <p:ph type="title"/>
          </p:nvPr>
        </p:nvSpPr>
        <p:spPr/>
        <p:txBody>
          <a:bodyPr>
            <a:normAutofit/>
          </a:bodyPr>
          <a:lstStyle/>
          <a:p>
            <a:r>
              <a:rPr lang="de-DE" sz="3200" b="1" dirty="0"/>
              <a:t>Bibliographie</a:t>
            </a:r>
          </a:p>
        </p:txBody>
      </p:sp>
      <p:sp>
        <p:nvSpPr>
          <p:cNvPr id="3" name="Inhaltsplatzhalter 2">
            <a:extLst>
              <a:ext uri="{FF2B5EF4-FFF2-40B4-BE49-F238E27FC236}">
                <a16:creationId xmlns:a16="http://schemas.microsoft.com/office/drawing/2014/main" id="{D5E3AF96-7E65-2745-90C3-0D5BCC20A999}"/>
              </a:ext>
            </a:extLst>
          </p:cNvPr>
          <p:cNvSpPr>
            <a:spLocks noGrp="1"/>
          </p:cNvSpPr>
          <p:nvPr>
            <p:ph idx="1"/>
          </p:nvPr>
        </p:nvSpPr>
        <p:spPr/>
        <p:txBody>
          <a:bodyPr>
            <a:normAutofit fontScale="62500" lnSpcReduction="20000"/>
          </a:bodyPr>
          <a:lstStyle/>
          <a:p>
            <a:r>
              <a:rPr lang="de-DE" dirty="0"/>
              <a:t>Adelung, Johann Christoph, 1781. </a:t>
            </a:r>
            <a:r>
              <a:rPr lang="de-DE" i="1" dirty="0"/>
              <a:t>Deutsche Sprachlehre zum Gebrauche der Schulen</a:t>
            </a:r>
            <a:r>
              <a:rPr lang="de-DE" dirty="0"/>
              <a:t>. Berlin: Voß &amp; Sohn. </a:t>
            </a:r>
          </a:p>
          <a:p>
            <a:r>
              <a:rPr lang="de-DE" dirty="0"/>
              <a:t>Adelung, Johann Christoph, 1782. </a:t>
            </a:r>
            <a:r>
              <a:rPr lang="de-DE" i="1" dirty="0" err="1"/>
              <a:t>Umständliches</a:t>
            </a:r>
            <a:r>
              <a:rPr lang="de-DE" i="1" dirty="0"/>
              <a:t> </a:t>
            </a:r>
            <a:r>
              <a:rPr lang="de-DE" i="1" dirty="0" err="1"/>
              <a:t>Lehrgebäude</a:t>
            </a:r>
            <a:r>
              <a:rPr lang="de-DE" i="1" dirty="0"/>
              <a:t> der deutschen Sprache zur </a:t>
            </a:r>
            <a:r>
              <a:rPr lang="de-DE" i="1" dirty="0" err="1"/>
              <a:t>Erläuterung</a:t>
            </a:r>
            <a:r>
              <a:rPr lang="de-DE" i="1" dirty="0"/>
              <a:t> der deutschen Sprachlehre </a:t>
            </a:r>
            <a:r>
              <a:rPr lang="de-DE" i="1" dirty="0" err="1"/>
              <a:t>für</a:t>
            </a:r>
            <a:r>
              <a:rPr lang="de-DE" i="1" dirty="0"/>
              <a:t> Schulen</a:t>
            </a:r>
            <a:r>
              <a:rPr lang="de-DE" dirty="0"/>
              <a:t>. 2 </a:t>
            </a:r>
            <a:r>
              <a:rPr lang="de-DE" dirty="0" err="1"/>
              <a:t>Bde</a:t>
            </a:r>
            <a:r>
              <a:rPr lang="de-DE" dirty="0"/>
              <a:t>, Leipzig: Breitkopf. </a:t>
            </a:r>
          </a:p>
          <a:p>
            <a:r>
              <a:rPr lang="de-DE" dirty="0"/>
              <a:t>Adelung, Johann Christoph, [1785] </a:t>
            </a:r>
            <a:r>
              <a:rPr lang="de-DE" baseline="30000" dirty="0"/>
              <a:t>3</a:t>
            </a:r>
            <a:r>
              <a:rPr lang="de-DE" dirty="0"/>
              <a:t>1789. </a:t>
            </a:r>
            <a:r>
              <a:rPr lang="de-DE" i="1" dirty="0" err="1"/>
              <a:t>Ueber</a:t>
            </a:r>
            <a:r>
              <a:rPr lang="de-DE" i="1" dirty="0"/>
              <a:t> den deutschen Styl</a:t>
            </a:r>
            <a:r>
              <a:rPr lang="de-DE" dirty="0"/>
              <a:t>. Bd. I-III, Berlin: Voß &amp; Sohn.</a:t>
            </a:r>
          </a:p>
          <a:p>
            <a:r>
              <a:rPr lang="de-DE" dirty="0"/>
              <a:t>Aichinger, Carl Friedrich, 1754. </a:t>
            </a:r>
            <a:r>
              <a:rPr lang="de-DE" i="1" dirty="0"/>
              <a:t>Versuch einer </a:t>
            </a:r>
            <a:r>
              <a:rPr lang="de-DE" i="1" dirty="0" err="1"/>
              <a:t>teutschen</a:t>
            </a:r>
            <a:r>
              <a:rPr lang="de-DE" i="1" dirty="0"/>
              <a:t> Sprachlehre, anfänglich nur zu eignem Gebrauche unternommen, endlich aber, um den Gelehr­ten zu fernerer Untersuchung </a:t>
            </a:r>
            <a:r>
              <a:rPr lang="de-DE" i="1" dirty="0" err="1"/>
              <a:t>Anlaß</a:t>
            </a:r>
            <a:r>
              <a:rPr lang="de-DE" i="1" dirty="0"/>
              <a:t> zu geben, ans </a:t>
            </a:r>
            <a:r>
              <a:rPr lang="de-DE" i="1" dirty="0" err="1"/>
              <a:t>Liecht</a:t>
            </a:r>
            <a:r>
              <a:rPr lang="de-DE" i="1" dirty="0"/>
              <a:t> gestellt von C.F.A</a:t>
            </a:r>
            <a:r>
              <a:rPr lang="de-DE" dirty="0"/>
              <a:t>. </a:t>
            </a:r>
            <a:r>
              <a:rPr lang="de-DE" dirty="0" err="1"/>
              <a:t>Frankfort</a:t>
            </a:r>
            <a:r>
              <a:rPr lang="de-DE" dirty="0"/>
              <a:t> &amp; Leipzig: Kraus.</a:t>
            </a:r>
          </a:p>
          <a:p>
            <a:r>
              <a:rPr lang="de-DE" dirty="0"/>
              <a:t>Bär, Jochen A. / Roelcke, Thorsten / Steinhauer, Anja (Hrsg.). </a:t>
            </a:r>
            <a:r>
              <a:rPr lang="de-DE" i="1" dirty="0"/>
              <a:t>Sprachliche Kürze - Konzeptuelle, strukturelle und pragmatische Aspekte</a:t>
            </a:r>
            <a:r>
              <a:rPr lang="de-DE" dirty="0"/>
              <a:t>. (</a:t>
            </a:r>
            <a:r>
              <a:rPr lang="de-DE" dirty="0">
                <a:hlinkClick r:id="rId2"/>
              </a:rPr>
              <a:t>Linguistik – Impulse &amp; Tendenzen</a:t>
            </a:r>
            <a:r>
              <a:rPr lang="de-DE" dirty="0"/>
              <a:t> 27). Berlin [u.a.]: de </a:t>
            </a:r>
            <a:r>
              <a:rPr lang="de-DE" dirty="0" err="1"/>
              <a:t>Gruyter</a:t>
            </a:r>
            <a:r>
              <a:rPr lang="de-DE" dirty="0"/>
              <a:t>. </a:t>
            </a:r>
          </a:p>
          <a:p>
            <a:r>
              <a:rPr lang="de-DE" dirty="0"/>
              <a:t>Bauer</a:t>
            </a:r>
            <a:r>
              <a:rPr lang="de-DE" cap="all" dirty="0"/>
              <a:t>, </a:t>
            </a:r>
            <a:r>
              <a:rPr lang="de-DE" dirty="0"/>
              <a:t>Heinrich 1833. </a:t>
            </a:r>
            <a:r>
              <a:rPr lang="de-DE" i="1" dirty="0"/>
              <a:t>Vollständige Grammatik der neuhochdeutschen Sprache</a:t>
            </a:r>
            <a:r>
              <a:rPr lang="de-DE" dirty="0"/>
              <a:t>. Bd. 5, Berlin: Reimer. </a:t>
            </a:r>
          </a:p>
          <a:p>
            <a:r>
              <a:rPr lang="de-DE" dirty="0"/>
              <a:t>Becker, K. F. (1824), </a:t>
            </a:r>
            <a:r>
              <a:rPr lang="de-DE" i="1" dirty="0"/>
              <a:t>Die deutsche Wortbildung oder die organische Entwickelung der deutschen Sprache</a:t>
            </a:r>
            <a:r>
              <a:rPr lang="de-DE" dirty="0"/>
              <a:t>. Frankfurt /M., </a:t>
            </a:r>
            <a:r>
              <a:rPr lang="de-DE" dirty="0" err="1"/>
              <a:t>Herrmannsche</a:t>
            </a:r>
            <a:r>
              <a:rPr lang="de-DE" dirty="0"/>
              <a:t> Buchhandlung.</a:t>
            </a:r>
          </a:p>
          <a:p>
            <a:r>
              <a:rPr lang="de-DE" dirty="0"/>
              <a:t>Becker, K. F. 1836-37. </a:t>
            </a:r>
            <a:r>
              <a:rPr lang="de-DE" i="1" dirty="0"/>
              <a:t>Ausführliche deutsche Grammatik als Kommentar der Schulgrammatik, </a:t>
            </a:r>
            <a:r>
              <a:rPr lang="de-DE" dirty="0"/>
              <a:t>t. 1 et t.2, Frankfurt am Main, Hermann.</a:t>
            </a:r>
          </a:p>
          <a:p>
            <a:r>
              <a:rPr lang="de-DE" dirty="0"/>
              <a:t>Becker, Karl Ferdinand, </a:t>
            </a:r>
            <a:r>
              <a:rPr lang="de-DE" baseline="30000" dirty="0"/>
              <a:t>2</a:t>
            </a:r>
            <a:r>
              <a:rPr lang="de-DE" dirty="0"/>
              <a:t>1841. </a:t>
            </a:r>
            <a:r>
              <a:rPr lang="de-DE" i="1" dirty="0" err="1"/>
              <a:t>Organism</a:t>
            </a:r>
            <a:r>
              <a:rPr lang="de-DE" i="1" dirty="0"/>
              <a:t> der Sprache</a:t>
            </a:r>
            <a:r>
              <a:rPr lang="de-DE" dirty="0"/>
              <a:t>. 2. neu bearbeitete Ausga­be. Frankfurt am Main: </a:t>
            </a:r>
            <a:r>
              <a:rPr lang="de-DE" dirty="0" err="1"/>
              <a:t>Kettembeil</a:t>
            </a:r>
            <a:r>
              <a:rPr lang="de-DE" dirty="0"/>
              <a:t>.</a:t>
            </a:r>
          </a:p>
        </p:txBody>
      </p:sp>
      <p:sp>
        <p:nvSpPr>
          <p:cNvPr id="4" name="Foliennummernplatzhalter 3">
            <a:extLst>
              <a:ext uri="{FF2B5EF4-FFF2-40B4-BE49-F238E27FC236}">
                <a16:creationId xmlns:a16="http://schemas.microsoft.com/office/drawing/2014/main" id="{20058A28-317B-064E-9460-837651DFBB68}"/>
              </a:ext>
            </a:extLst>
          </p:cNvPr>
          <p:cNvSpPr>
            <a:spLocks noGrp="1"/>
          </p:cNvSpPr>
          <p:nvPr>
            <p:ph type="sldNum" sz="quarter" idx="12"/>
          </p:nvPr>
        </p:nvSpPr>
        <p:spPr/>
        <p:txBody>
          <a:bodyPr/>
          <a:lstStyle/>
          <a:p>
            <a:fld id="{0939F0C2-D316-4E2D-BB57-D9070DEF3AF1}" type="slidenum">
              <a:rPr lang="fr-FR" smtClean="0"/>
              <a:t>33</a:t>
            </a:fld>
            <a:endParaRPr lang="fr-FR"/>
          </a:p>
        </p:txBody>
      </p:sp>
    </p:spTree>
    <p:extLst>
      <p:ext uri="{BB962C8B-B14F-4D97-AF65-F5344CB8AC3E}">
        <p14:creationId xmlns:p14="http://schemas.microsoft.com/office/powerpoint/2010/main" val="368069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7B332-68F3-414B-AC43-83CD49921C03}"/>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D5E3AF96-7E65-2745-90C3-0D5BCC20A999}"/>
              </a:ext>
            </a:extLst>
          </p:cNvPr>
          <p:cNvSpPr>
            <a:spLocks noGrp="1"/>
          </p:cNvSpPr>
          <p:nvPr>
            <p:ph idx="1"/>
          </p:nvPr>
        </p:nvSpPr>
        <p:spPr/>
        <p:txBody>
          <a:bodyPr>
            <a:normAutofit fontScale="62500" lnSpcReduction="20000"/>
          </a:bodyPr>
          <a:lstStyle/>
          <a:p>
            <a:r>
              <a:rPr lang="de-DE"/>
              <a:t>Becker</a:t>
            </a:r>
            <a:r>
              <a:rPr lang="de-DE" dirty="0"/>
              <a:t>, K. F. (1827), </a:t>
            </a:r>
            <a:r>
              <a:rPr lang="de-DE" i="1" dirty="0"/>
              <a:t>Deutsche Sprachlehre. </a:t>
            </a:r>
            <a:r>
              <a:rPr lang="de-DE" i="1" dirty="0" err="1"/>
              <a:t>Organism</a:t>
            </a:r>
            <a:r>
              <a:rPr lang="de-DE" i="1" dirty="0"/>
              <a:t> der Sprache als Einleitung zur deutschen Sprachlehre</a:t>
            </a:r>
            <a:r>
              <a:rPr lang="de-DE" dirty="0"/>
              <a:t>, Francfort </a:t>
            </a:r>
            <a:r>
              <a:rPr lang="de-DE" dirty="0" err="1"/>
              <a:t>sur</a:t>
            </a:r>
            <a:r>
              <a:rPr lang="de-DE" dirty="0"/>
              <a:t> le Main, Verlagsbuchhandlung Ludwig </a:t>
            </a:r>
            <a:r>
              <a:rPr lang="de-DE" dirty="0" err="1"/>
              <a:t>Reinherz</a:t>
            </a:r>
            <a:r>
              <a:rPr lang="de-DE" dirty="0"/>
              <a:t>.</a:t>
            </a:r>
          </a:p>
          <a:p>
            <a:r>
              <a:rPr lang="de-DE" dirty="0"/>
              <a:t>Becker, Karl Ferdinand, 1848. </a:t>
            </a:r>
            <a:r>
              <a:rPr lang="de-DE" i="1" dirty="0"/>
              <a:t>Der deutsche Stil</a:t>
            </a:r>
            <a:r>
              <a:rPr lang="de-DE" dirty="0"/>
              <a:t>. Frankfurt am Main: </a:t>
            </a:r>
            <a:r>
              <a:rPr lang="de-DE" dirty="0" err="1"/>
              <a:t>Kettembeil</a:t>
            </a:r>
            <a:r>
              <a:rPr lang="de-DE" dirty="0"/>
              <a:t>.</a:t>
            </a:r>
          </a:p>
          <a:p>
            <a:r>
              <a:rPr lang="de-DE" dirty="0" err="1"/>
              <a:t>Bernhardi</a:t>
            </a:r>
            <a:r>
              <a:rPr lang="de-DE" dirty="0"/>
              <a:t>, August Ferdinand 1801-1803. </a:t>
            </a:r>
            <a:r>
              <a:rPr lang="de-DE" i="1" dirty="0"/>
              <a:t>Sprachlehre. </a:t>
            </a:r>
            <a:r>
              <a:rPr lang="de-DE" dirty="0"/>
              <a:t>2 Bde. </a:t>
            </a:r>
            <a:r>
              <a:rPr lang="de-DE" i="1" dirty="0"/>
              <a:t>I. Reine Sprachlehre; II. Angewandte Sprachlehre</a:t>
            </a:r>
            <a:r>
              <a:rPr lang="de-DE" dirty="0"/>
              <a:t>, Berlin: </a:t>
            </a:r>
            <a:r>
              <a:rPr lang="de-DE" dirty="0" err="1"/>
              <a:t>Frölich</a:t>
            </a:r>
            <a:r>
              <a:rPr lang="de-DE" dirty="0"/>
              <a:t>.</a:t>
            </a:r>
          </a:p>
          <a:p>
            <a:r>
              <a:rPr lang="de-DE" dirty="0"/>
              <a:t>Burger, Harald / </a:t>
            </a:r>
            <a:r>
              <a:rPr lang="de-DE" dirty="0" err="1"/>
              <a:t>Dobrovol'skij</a:t>
            </a:r>
            <a:r>
              <a:rPr lang="de-DE" dirty="0"/>
              <a:t>, Dmitrij / Kühn, Peter / </a:t>
            </a:r>
            <a:r>
              <a:rPr lang="de-DE" dirty="0" err="1"/>
              <a:t>Norrick</a:t>
            </a:r>
            <a:r>
              <a:rPr lang="de-DE" dirty="0"/>
              <a:t>, Neal R. (Hrsg.), 2007. </a:t>
            </a:r>
            <a:r>
              <a:rPr lang="fr-FR" i="1" dirty="0" err="1"/>
              <a:t>Phraseologie</a:t>
            </a:r>
            <a:r>
              <a:rPr lang="fr-FR" i="1" dirty="0"/>
              <a:t>, </a:t>
            </a:r>
            <a:r>
              <a:rPr lang="fr-FR" i="1" dirty="0" err="1"/>
              <a:t>Phraseology</a:t>
            </a:r>
            <a:r>
              <a:rPr lang="fr-FR" dirty="0"/>
              <a:t>. (= HSK) 28/2), Berlin </a:t>
            </a:r>
            <a:r>
              <a:rPr lang="fr-FR" i="1" dirty="0"/>
              <a:t>et al.</a:t>
            </a:r>
            <a:r>
              <a:rPr lang="fr-FR" dirty="0"/>
              <a:t>: de </a:t>
            </a:r>
            <a:r>
              <a:rPr lang="fr-FR" dirty="0" err="1"/>
              <a:t>Gruyter</a:t>
            </a:r>
            <a:r>
              <a:rPr lang="fr-FR" dirty="0"/>
              <a:t> Mouton.</a:t>
            </a:r>
            <a:endParaRPr lang="de-DE" dirty="0"/>
          </a:p>
          <a:p>
            <a:r>
              <a:rPr lang="fr-FR" dirty="0"/>
              <a:t>Camargo, Martin 1991. </a:t>
            </a:r>
            <a:r>
              <a:rPr lang="fr-FR" i="1" dirty="0"/>
              <a:t>Ars </a:t>
            </a:r>
            <a:r>
              <a:rPr lang="fr-FR" i="1" dirty="0" err="1"/>
              <a:t>dictaminis</a:t>
            </a:r>
            <a:r>
              <a:rPr lang="fr-FR" i="1" dirty="0"/>
              <a:t>, ars </a:t>
            </a:r>
            <a:r>
              <a:rPr lang="fr-FR" i="1" dirty="0" err="1"/>
              <a:t>dictandi</a:t>
            </a:r>
            <a:r>
              <a:rPr lang="fr-FR" dirty="0"/>
              <a:t>. Turnhout : </a:t>
            </a:r>
            <a:r>
              <a:rPr lang="fr-FR" dirty="0" err="1"/>
              <a:t>Brepols</a:t>
            </a:r>
            <a:r>
              <a:rPr lang="fr-FR" dirty="0"/>
              <a:t> (Typologie des sources du Moyen Age occidental, 60).</a:t>
            </a:r>
            <a:endParaRPr lang="de-DE" dirty="0"/>
          </a:p>
          <a:p>
            <a:r>
              <a:rPr lang="fr-FR" dirty="0" err="1"/>
              <a:t>Fix</a:t>
            </a:r>
            <a:r>
              <a:rPr lang="fr-FR" dirty="0"/>
              <a:t>, Ulla / </a:t>
            </a:r>
            <a:r>
              <a:rPr lang="fr-FR" dirty="0" err="1"/>
              <a:t>Gardt</a:t>
            </a:r>
            <a:r>
              <a:rPr lang="fr-FR" dirty="0"/>
              <a:t>, Andreas / </a:t>
            </a:r>
            <a:r>
              <a:rPr lang="fr-FR" dirty="0" err="1"/>
              <a:t>Knape</a:t>
            </a:r>
            <a:r>
              <a:rPr lang="fr-FR" dirty="0"/>
              <a:t>, Joachim (</a:t>
            </a:r>
            <a:r>
              <a:rPr lang="fr-FR" dirty="0" err="1"/>
              <a:t>Hrsg</a:t>
            </a:r>
            <a:r>
              <a:rPr lang="fr-FR" dirty="0"/>
              <a:t>.), 2008. </a:t>
            </a:r>
            <a:r>
              <a:rPr lang="de-DE" i="1" dirty="0"/>
              <a:t>Rhetorik und Stilistik. </a:t>
            </a:r>
            <a:r>
              <a:rPr lang="de-DE" dirty="0"/>
              <a:t>(= HSK 31.1), Berlin / New York: de </a:t>
            </a:r>
            <a:r>
              <a:rPr lang="de-DE" dirty="0" err="1"/>
              <a:t>Gruyter</a:t>
            </a:r>
            <a:r>
              <a:rPr lang="de-DE" dirty="0"/>
              <a:t>, 179-206.</a:t>
            </a:r>
          </a:p>
          <a:p>
            <a:r>
              <a:rPr lang="de-DE" dirty="0" err="1"/>
              <a:t>Gévaudan</a:t>
            </a:r>
            <a:r>
              <a:rPr lang="de-DE" dirty="0"/>
              <a:t>, Paul, 2008. „Tropen und Figuren / </a:t>
            </a:r>
            <a:r>
              <a:rPr lang="de-DE" dirty="0" err="1"/>
              <a:t>tropes</a:t>
            </a:r>
            <a:r>
              <a:rPr lang="de-DE" dirty="0"/>
              <a:t> et </a:t>
            </a:r>
            <a:r>
              <a:rPr lang="de-DE" dirty="0" err="1"/>
              <a:t>figures</a:t>
            </a:r>
            <a:r>
              <a:rPr lang="de-DE" dirty="0"/>
              <a:t>“, In: Fix</a:t>
            </a:r>
            <a:r>
              <a:rPr lang="de-DE" cap="all" dirty="0"/>
              <a:t>, </a:t>
            </a:r>
            <a:r>
              <a:rPr lang="de-DE" dirty="0"/>
              <a:t>Ulla / </a:t>
            </a:r>
            <a:r>
              <a:rPr lang="de-DE" dirty="0" err="1"/>
              <a:t>Gardt</a:t>
            </a:r>
            <a:r>
              <a:rPr lang="de-DE" dirty="0"/>
              <a:t>, Andreas / </a:t>
            </a:r>
            <a:r>
              <a:rPr lang="de-DE" dirty="0" err="1"/>
              <a:t>Knape</a:t>
            </a:r>
            <a:r>
              <a:rPr lang="de-DE" cap="all" dirty="0"/>
              <a:t>,</a:t>
            </a:r>
            <a:r>
              <a:rPr lang="de-DE" dirty="0"/>
              <a:t> Joachim (Hrsg.). </a:t>
            </a:r>
            <a:r>
              <a:rPr lang="de-DE" i="1" dirty="0"/>
              <a:t>Rhetorik und </a:t>
            </a:r>
            <a:r>
              <a:rPr lang="de-DE" dirty="0" err="1"/>
              <a:t>Stylistik</a:t>
            </a:r>
            <a:r>
              <a:rPr lang="de-DE" dirty="0"/>
              <a:t>. Berlin/New York: de </a:t>
            </a:r>
            <a:r>
              <a:rPr lang="de-DE" dirty="0" err="1"/>
              <a:t>Gruyter</a:t>
            </a:r>
            <a:r>
              <a:rPr lang="de-DE" dirty="0"/>
              <a:t> (= </a:t>
            </a:r>
            <a:r>
              <a:rPr lang="de-DE" u="sng" dirty="0">
                <a:hlinkClick r:id="rId2"/>
              </a:rPr>
              <a:t>Handbücher zur Sprach- und Kommu­nikationswissenschaft</a:t>
            </a:r>
            <a:r>
              <a:rPr lang="de-DE" dirty="0"/>
              <a:t>; 31.1), 728-743. </a:t>
            </a:r>
          </a:p>
          <a:p>
            <a:r>
              <a:rPr lang="en-US" dirty="0"/>
              <a:t>Garfinkel, Harold 1967. </a:t>
            </a:r>
            <a:r>
              <a:rPr lang="en-US" i="1" dirty="0"/>
              <a:t>Studies in Ethnomethodology</a:t>
            </a:r>
            <a:r>
              <a:rPr lang="en-US" dirty="0"/>
              <a:t>. Prentice Hall, Englewood Cliffs/N.J..</a:t>
            </a:r>
            <a:endParaRPr lang="de-DE" dirty="0"/>
          </a:p>
          <a:p>
            <a:r>
              <a:rPr lang="en-US" dirty="0"/>
              <a:t>Goldstein, Laurence 2013. </a:t>
            </a:r>
            <a:r>
              <a:rPr lang="en-US" i="1" dirty="0"/>
              <a:t>Brevity. </a:t>
            </a:r>
            <a:r>
              <a:rPr lang="en-US" dirty="0"/>
              <a:t>Oxford: University Press.</a:t>
            </a:r>
            <a:endParaRPr lang="de-DE" dirty="0"/>
          </a:p>
        </p:txBody>
      </p:sp>
      <p:sp>
        <p:nvSpPr>
          <p:cNvPr id="4" name="Foliennummernplatzhalter 3">
            <a:extLst>
              <a:ext uri="{FF2B5EF4-FFF2-40B4-BE49-F238E27FC236}">
                <a16:creationId xmlns:a16="http://schemas.microsoft.com/office/drawing/2014/main" id="{20058A28-317B-064E-9460-837651DFBB68}"/>
              </a:ext>
            </a:extLst>
          </p:cNvPr>
          <p:cNvSpPr>
            <a:spLocks noGrp="1"/>
          </p:cNvSpPr>
          <p:nvPr>
            <p:ph type="sldNum" sz="quarter" idx="12"/>
          </p:nvPr>
        </p:nvSpPr>
        <p:spPr/>
        <p:txBody>
          <a:bodyPr/>
          <a:lstStyle/>
          <a:p>
            <a:fld id="{0939F0C2-D316-4E2D-BB57-D9070DEF3AF1}" type="slidenum">
              <a:rPr lang="fr-FR" smtClean="0"/>
              <a:t>34</a:t>
            </a:fld>
            <a:endParaRPr lang="fr-FR"/>
          </a:p>
        </p:txBody>
      </p:sp>
    </p:spTree>
    <p:extLst>
      <p:ext uri="{BB962C8B-B14F-4D97-AF65-F5344CB8AC3E}">
        <p14:creationId xmlns:p14="http://schemas.microsoft.com/office/powerpoint/2010/main" val="1216423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7B332-68F3-414B-AC43-83CD49921C03}"/>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D5E3AF96-7E65-2745-90C3-0D5BCC20A999}"/>
              </a:ext>
            </a:extLst>
          </p:cNvPr>
          <p:cNvSpPr>
            <a:spLocks noGrp="1"/>
          </p:cNvSpPr>
          <p:nvPr>
            <p:ph idx="1"/>
          </p:nvPr>
        </p:nvSpPr>
        <p:spPr/>
        <p:txBody>
          <a:bodyPr>
            <a:normAutofit fontScale="55000" lnSpcReduction="20000"/>
          </a:bodyPr>
          <a:lstStyle/>
          <a:p>
            <a:r>
              <a:rPr lang="en-US" dirty="0" err="1"/>
              <a:t>Gottsched</a:t>
            </a:r>
            <a:r>
              <a:rPr lang="en-US" dirty="0"/>
              <a:t>, Johann Christoph, </a:t>
            </a:r>
            <a:r>
              <a:rPr lang="en-US" baseline="30000" dirty="0"/>
              <a:t>2</a:t>
            </a:r>
            <a:r>
              <a:rPr lang="en-US" dirty="0"/>
              <a:t>1749 [1ère </a:t>
            </a:r>
            <a:r>
              <a:rPr lang="en-US" dirty="0" err="1"/>
              <a:t>éd</a:t>
            </a:r>
            <a:r>
              <a:rPr lang="en-US" dirty="0"/>
              <a:t>. 1748]. </a:t>
            </a:r>
            <a:r>
              <a:rPr lang="de-DE" i="1" dirty="0"/>
              <a:t>Grundlegung einer deutschen Sprachkunst den Mustern der besten Schriftsteller des vorigen und jetzigen Jahrhunderts </a:t>
            </a:r>
            <a:r>
              <a:rPr lang="de-DE" i="1" dirty="0" err="1"/>
              <a:t>abgefasset</a:t>
            </a:r>
            <a:r>
              <a:rPr lang="de-DE" dirty="0"/>
              <a:t>. </a:t>
            </a:r>
            <a:r>
              <a:rPr lang="de-DE" dirty="0" err="1"/>
              <a:t>Zweyte</a:t>
            </a:r>
            <a:r>
              <a:rPr lang="de-DE" dirty="0"/>
              <a:t> vermehrte und verbesserte Aufl., Leipzig: B.C. Breitkopf.</a:t>
            </a:r>
          </a:p>
          <a:p>
            <a:r>
              <a:rPr lang="de-DE" dirty="0"/>
              <a:t>Götzinger, Max Wilhelm, 1836-1839. </a:t>
            </a:r>
            <a:r>
              <a:rPr lang="de-DE" i="1" dirty="0"/>
              <a:t>Die deutsche Sprache. Band 1, </a:t>
            </a:r>
            <a:r>
              <a:rPr lang="de-DE" i="1" dirty="0" err="1"/>
              <a:t>Theil</a:t>
            </a:r>
            <a:r>
              <a:rPr lang="de-DE" i="1" dirty="0"/>
              <a:t> 1-2, </a:t>
            </a:r>
            <a:r>
              <a:rPr lang="de-DE" dirty="0"/>
              <a:t>Stuttgart: Hoffmann.</a:t>
            </a:r>
          </a:p>
          <a:p>
            <a:r>
              <a:rPr lang="de-DE" dirty="0" err="1"/>
              <a:t>Häcki-Buhofer</a:t>
            </a:r>
            <a:r>
              <a:rPr lang="de-DE" dirty="0"/>
              <a:t>, Annelies 2004, „Spielräume des Sprachverstehens. Psycholinguistische Zugänge zum individuellen Umgang mit Phraseologismen“, in </a:t>
            </a:r>
            <a:r>
              <a:rPr lang="de-DE" dirty="0" err="1"/>
              <a:t>Steyer</a:t>
            </a:r>
            <a:r>
              <a:rPr lang="de-DE" dirty="0"/>
              <a:t>, Kathrin (</a:t>
            </a:r>
            <a:r>
              <a:rPr lang="de-DE" dirty="0" err="1"/>
              <a:t>Hg</a:t>
            </a:r>
            <a:r>
              <a:rPr lang="de-DE" dirty="0"/>
              <a:t>.): </a:t>
            </a:r>
            <a:r>
              <a:rPr lang="de-DE" i="1" dirty="0"/>
              <a:t>Wortverbindungen - mehr oder weniger fest, Berlin [u.a.]: de </a:t>
            </a:r>
            <a:r>
              <a:rPr lang="de-DE" i="1" dirty="0" err="1"/>
              <a:t>Gruyter</a:t>
            </a:r>
            <a:r>
              <a:rPr lang="de-DE" i="1" dirty="0"/>
              <a:t>, 2004. S. 144-164. (Jahrbuch des Instituts </a:t>
            </a:r>
            <a:r>
              <a:rPr lang="de-DE" i="1" dirty="0" err="1"/>
              <a:t>für</a:t>
            </a:r>
            <a:r>
              <a:rPr lang="de-DE" i="1" dirty="0"/>
              <a:t> Deutsche Sprache 2003)</a:t>
            </a:r>
            <a:r>
              <a:rPr lang="de-DE" dirty="0"/>
              <a:t>. </a:t>
            </a:r>
          </a:p>
          <a:p>
            <a:r>
              <a:rPr lang="de-DE" dirty="0"/>
              <a:t>Hempel, Christian Friedrich, 1754. </a:t>
            </a:r>
            <a:r>
              <a:rPr lang="de-DE" i="1" dirty="0"/>
              <a:t>Erleichterte Hoch=</a:t>
            </a:r>
            <a:r>
              <a:rPr lang="de-DE" i="1" dirty="0" err="1"/>
              <a:t>Teutsche</a:t>
            </a:r>
            <a:r>
              <a:rPr lang="de-DE" i="1" dirty="0"/>
              <a:t> Sprach-Lehre </a:t>
            </a:r>
            <a:r>
              <a:rPr lang="de-DE" dirty="0"/>
              <a:t>[…]</a:t>
            </a:r>
            <a:r>
              <a:rPr lang="de-DE" i="1" dirty="0"/>
              <a:t>. </a:t>
            </a:r>
            <a:r>
              <a:rPr lang="de-DE" dirty="0"/>
              <a:t>Frankfurt / Leipzig: Johann Gottlieb Garben.</a:t>
            </a:r>
          </a:p>
          <a:p>
            <a:r>
              <a:rPr lang="de-DE" dirty="0" err="1"/>
              <a:t>Heritage</a:t>
            </a:r>
            <a:r>
              <a:rPr lang="de-DE" dirty="0"/>
              <a:t>, John 1984, 2013, </a:t>
            </a:r>
            <a:r>
              <a:rPr lang="de-DE" i="1" dirty="0" err="1"/>
              <a:t>Garfinkel</a:t>
            </a:r>
            <a:r>
              <a:rPr lang="de-DE" i="1" dirty="0"/>
              <a:t> </a:t>
            </a:r>
            <a:r>
              <a:rPr lang="de-DE" i="1" dirty="0" err="1"/>
              <a:t>and</a:t>
            </a:r>
            <a:r>
              <a:rPr lang="de-DE" i="1" dirty="0"/>
              <a:t> </a:t>
            </a:r>
            <a:r>
              <a:rPr lang="de-DE" i="1" dirty="0" err="1"/>
              <a:t>Ethnomethodology</a:t>
            </a:r>
            <a:r>
              <a:rPr lang="de-DE" dirty="0"/>
              <a:t>, Neuauflage, Cambridge: John </a:t>
            </a:r>
            <a:r>
              <a:rPr lang="de-DE" dirty="0" err="1"/>
              <a:t>Wiley</a:t>
            </a:r>
            <a:r>
              <a:rPr lang="de-DE" dirty="0"/>
              <a:t> &amp; </a:t>
            </a:r>
            <a:r>
              <a:rPr lang="de-DE" dirty="0" err="1"/>
              <a:t>Sons</a:t>
            </a:r>
            <a:r>
              <a:rPr lang="de-DE" dirty="0"/>
              <a:t>.</a:t>
            </a:r>
          </a:p>
          <a:p>
            <a:r>
              <a:rPr lang="de-DE" dirty="0"/>
              <a:t>Heyse</a:t>
            </a:r>
            <a:r>
              <a:rPr lang="de-DE" cap="all" dirty="0"/>
              <a:t>, </a:t>
            </a:r>
            <a:r>
              <a:rPr lang="de-DE" dirty="0"/>
              <a:t>Johann</a:t>
            </a:r>
            <a:r>
              <a:rPr lang="de-DE" cap="all" dirty="0"/>
              <a:t> </a:t>
            </a:r>
            <a:r>
              <a:rPr lang="de-DE" dirty="0"/>
              <a:t>Christian August</a:t>
            </a:r>
            <a:r>
              <a:rPr lang="de-DE" cap="all" dirty="0"/>
              <a:t> / (</a:t>
            </a:r>
            <a:r>
              <a:rPr lang="de-DE" dirty="0"/>
              <a:t>Karl Wilhelm Ludwig (Hrsg. / Bearb.), </a:t>
            </a:r>
            <a:r>
              <a:rPr lang="de-DE" baseline="30000" dirty="0"/>
              <a:t>5</a:t>
            </a:r>
            <a:r>
              <a:rPr lang="de-DE" dirty="0"/>
              <a:t>1844.</a:t>
            </a:r>
            <a:r>
              <a:rPr lang="de-DE" b="1" dirty="0"/>
              <a:t> </a:t>
            </a:r>
            <a:r>
              <a:rPr lang="de-DE" i="1" dirty="0"/>
              <a:t>Theoretisch-praktische deutsche Grammatik</a:t>
            </a:r>
            <a:r>
              <a:rPr lang="de-DE" dirty="0"/>
              <a:t>: </a:t>
            </a:r>
            <a:r>
              <a:rPr lang="de-DE" i="1" dirty="0"/>
              <a:t>oder, Lehrbuch der deut­schen Sprache, nebst einer kurzen Geschichte derselben. Zunächst zum Gebrauch für Lehrer und zum Selbstunterricht</a:t>
            </a:r>
            <a:r>
              <a:rPr lang="de-DE" dirty="0"/>
              <a:t>. Dr. </a:t>
            </a:r>
            <a:r>
              <a:rPr lang="de-DE" dirty="0" err="1"/>
              <a:t>J.Chr.A</a:t>
            </a:r>
            <a:r>
              <a:rPr lang="de-DE" dirty="0"/>
              <a:t>. ausführli­ches Lehrbuch der deutschen Sprache. Neu bearbeitet von K.W.L. Heyse,</a:t>
            </a:r>
            <a:r>
              <a:rPr lang="de-DE" b="1" dirty="0"/>
              <a:t> </a:t>
            </a:r>
            <a:r>
              <a:rPr lang="de-DE" dirty="0"/>
              <a:t>Bd. 2, 1. </a:t>
            </a:r>
            <a:r>
              <a:rPr lang="de-DE" dirty="0" err="1"/>
              <a:t>Abth</a:t>
            </a:r>
            <a:r>
              <a:rPr lang="de-DE" dirty="0"/>
              <a:t>., 5. völlig umgearbeitete und sehr vermehrte Ausgabe. Hannover: Hahn </a:t>
            </a:r>
          </a:p>
          <a:p>
            <a:r>
              <a:rPr lang="de-DE" dirty="0" err="1"/>
              <a:t>Knape</a:t>
            </a:r>
            <a:r>
              <a:rPr lang="de-DE" dirty="0"/>
              <a:t>, Joachim, 2008. „Rhetorik und Stilistik des Mittelalters […].“ In: Fix, Ulla / </a:t>
            </a:r>
            <a:r>
              <a:rPr lang="de-DE" dirty="0" err="1"/>
              <a:t>Gardt</a:t>
            </a:r>
            <a:r>
              <a:rPr lang="de-DE" dirty="0"/>
              <a:t>, Andreas / </a:t>
            </a:r>
            <a:r>
              <a:rPr lang="de-DE" dirty="0" err="1"/>
              <a:t>Knape</a:t>
            </a:r>
            <a:r>
              <a:rPr lang="de-DE" dirty="0"/>
              <a:t>, Joachim (Hrsg.). </a:t>
            </a:r>
            <a:r>
              <a:rPr lang="de-DE" i="1" dirty="0"/>
              <a:t>[…].</a:t>
            </a:r>
            <a:r>
              <a:rPr lang="de-DE" dirty="0"/>
              <a:t> (= HSK 31.1), 55-73.</a:t>
            </a:r>
          </a:p>
          <a:p>
            <a:r>
              <a:rPr lang="de-DE" dirty="0"/>
              <a:t>Kühn, Peter, 2007. „Phraseologie des Deutschen: Zur Forschungsgeschichte“. In: Burger </a:t>
            </a:r>
            <a:r>
              <a:rPr lang="de-DE" i="1" dirty="0"/>
              <a:t>et al</a:t>
            </a:r>
            <a:r>
              <a:rPr lang="de-DE" dirty="0"/>
              <a:t>. (Hrsg.), (=HSK 28.2), 619-643.</a:t>
            </a:r>
          </a:p>
          <a:p>
            <a:r>
              <a:rPr lang="de-DE" dirty="0"/>
              <a:t>Lambert, Johann Heinrich, 1764. </a:t>
            </a:r>
            <a:r>
              <a:rPr lang="de-DE" i="1" dirty="0"/>
              <a:t>Neues Organon oder Gedanken über die Erforschung und Bezeichnung des Wahren und dessen Unterscheidung vom Irrtum und Schein</a:t>
            </a:r>
            <a:r>
              <a:rPr lang="de-DE" dirty="0"/>
              <a:t>, 2 Bände, Leipzig: Johann Wendler. </a:t>
            </a:r>
          </a:p>
        </p:txBody>
      </p:sp>
      <p:sp>
        <p:nvSpPr>
          <p:cNvPr id="4" name="Foliennummernplatzhalter 3">
            <a:extLst>
              <a:ext uri="{FF2B5EF4-FFF2-40B4-BE49-F238E27FC236}">
                <a16:creationId xmlns:a16="http://schemas.microsoft.com/office/drawing/2014/main" id="{20058A28-317B-064E-9460-837651DFBB68}"/>
              </a:ext>
            </a:extLst>
          </p:cNvPr>
          <p:cNvSpPr>
            <a:spLocks noGrp="1"/>
          </p:cNvSpPr>
          <p:nvPr>
            <p:ph type="sldNum" sz="quarter" idx="12"/>
          </p:nvPr>
        </p:nvSpPr>
        <p:spPr/>
        <p:txBody>
          <a:bodyPr/>
          <a:lstStyle/>
          <a:p>
            <a:fld id="{0939F0C2-D316-4E2D-BB57-D9070DEF3AF1}" type="slidenum">
              <a:rPr lang="fr-FR" smtClean="0"/>
              <a:t>35</a:t>
            </a:fld>
            <a:endParaRPr lang="fr-FR"/>
          </a:p>
        </p:txBody>
      </p:sp>
    </p:spTree>
    <p:extLst>
      <p:ext uri="{BB962C8B-B14F-4D97-AF65-F5344CB8AC3E}">
        <p14:creationId xmlns:p14="http://schemas.microsoft.com/office/powerpoint/2010/main" val="2494096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7B332-68F3-414B-AC43-83CD49921C03}"/>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D5E3AF96-7E65-2745-90C3-0D5BCC20A999}"/>
              </a:ext>
            </a:extLst>
          </p:cNvPr>
          <p:cNvSpPr>
            <a:spLocks noGrp="1"/>
          </p:cNvSpPr>
          <p:nvPr>
            <p:ph idx="1"/>
          </p:nvPr>
        </p:nvSpPr>
        <p:spPr/>
        <p:txBody>
          <a:bodyPr>
            <a:normAutofit fontScale="62500" lnSpcReduction="20000"/>
          </a:bodyPr>
          <a:lstStyle/>
          <a:p>
            <a:r>
              <a:rPr lang="de-DE"/>
              <a:t>Lambert</a:t>
            </a:r>
            <a:r>
              <a:rPr lang="de-DE" dirty="0"/>
              <a:t>, Johann Heinrich. 	</a:t>
            </a:r>
            <a:r>
              <a:rPr lang="de-DE" i="1" dirty="0"/>
              <a:t>Anlage zur </a:t>
            </a:r>
            <a:r>
              <a:rPr lang="de-DE" i="1" dirty="0" err="1"/>
              <a:t>Architectonic</a:t>
            </a:r>
            <a:r>
              <a:rPr lang="de-DE" i="1" dirty="0"/>
              <a:t> oder Theorie des Einfachen und Ersten in der philosophischen und mathematischen </a:t>
            </a:r>
            <a:r>
              <a:rPr lang="de-DE" i="1" dirty="0" err="1"/>
              <a:t>Erkenntniß</a:t>
            </a:r>
            <a:r>
              <a:rPr lang="de-DE" dirty="0"/>
              <a:t>, 2 Bde., Riga: </a:t>
            </a:r>
            <a:r>
              <a:rPr lang="de-DE" dirty="0" err="1"/>
              <a:t>Hartknoch</a:t>
            </a:r>
            <a:r>
              <a:rPr lang="de-DE" dirty="0"/>
              <a:t>.</a:t>
            </a:r>
          </a:p>
          <a:p>
            <a:r>
              <a:rPr lang="de-DE" dirty="0"/>
              <a:t>Langer, </a:t>
            </a:r>
            <a:r>
              <a:rPr lang="de-DE" dirty="0" err="1"/>
              <a:t>Inghard</a:t>
            </a:r>
            <a:r>
              <a:rPr lang="de-DE" dirty="0"/>
              <a:t>, Schulz von Thun, </a:t>
            </a:r>
            <a:r>
              <a:rPr lang="de-DE" dirty="0" err="1"/>
              <a:t>Inghard</a:t>
            </a:r>
            <a:r>
              <a:rPr lang="de-DE" dirty="0"/>
              <a:t>, Tausch, Reinhard:</a:t>
            </a:r>
            <a:r>
              <a:rPr lang="de-DE" i="1" dirty="0"/>
              <a:t> Sich verständlich ausdrücken</a:t>
            </a:r>
            <a:r>
              <a:rPr lang="de-DE" dirty="0"/>
              <a:t>. 10. Auflage. Ernst-Reinhard Verlag, München/Basel 2015</a:t>
            </a:r>
          </a:p>
          <a:p>
            <a:r>
              <a:rPr lang="fr-FR" dirty="0" err="1"/>
              <a:t>Lecointre</a:t>
            </a:r>
            <a:r>
              <a:rPr lang="fr-FR" dirty="0"/>
              <a:t>, Claire, 1979. „Figure ou chimère ?“. </a:t>
            </a:r>
            <a:r>
              <a:rPr lang="de-DE" dirty="0"/>
              <a:t>In: </a:t>
            </a:r>
            <a:r>
              <a:rPr lang="de-DE" i="1" dirty="0"/>
              <a:t>HEL</a:t>
            </a:r>
            <a:r>
              <a:rPr lang="de-DE" dirty="0"/>
              <a:t>, 1.1, 27-32. </a:t>
            </a:r>
          </a:p>
          <a:p>
            <a:r>
              <a:rPr lang="de-DE" i="1" dirty="0"/>
              <a:t>Meiner, Johann Werner 1781. Versuch einer an der menschlichen Sprache abgebildeten Vernunftlehre oder philosophische und allgemeine Sprachlehre. Leipzig: Breitkopf</a:t>
            </a:r>
            <a:r>
              <a:rPr lang="de-DE" dirty="0"/>
              <a:t>.</a:t>
            </a:r>
          </a:p>
          <a:p>
            <a:r>
              <a:rPr lang="de-DE" dirty="0"/>
              <a:t>Clarke, David D. / Nerlich, Brigitte 1996. , 1780-1930. Amsterdam/Philadelphia: Benjamins (Amsterdam Studies in </a:t>
            </a:r>
            <a:r>
              <a:rPr lang="de-DE" dirty="0" err="1"/>
              <a:t>the</a:t>
            </a:r>
            <a:r>
              <a:rPr lang="de-DE" dirty="0"/>
              <a:t> </a:t>
            </a:r>
            <a:r>
              <a:rPr lang="de-DE" dirty="0" err="1"/>
              <a:t>Theory</a:t>
            </a:r>
            <a:r>
              <a:rPr lang="de-DE" dirty="0"/>
              <a:t> </a:t>
            </a:r>
            <a:r>
              <a:rPr lang="de-DE" dirty="0" err="1"/>
              <a:t>and</a:t>
            </a:r>
            <a:r>
              <a:rPr lang="de-DE" dirty="0"/>
              <a:t> </a:t>
            </a:r>
            <a:r>
              <a:rPr lang="de-DE" dirty="0" err="1"/>
              <a:t>History</a:t>
            </a:r>
            <a:r>
              <a:rPr lang="de-DE" dirty="0"/>
              <a:t> </a:t>
            </a:r>
            <a:r>
              <a:rPr lang="de-DE" dirty="0" err="1"/>
              <a:t>of</a:t>
            </a:r>
            <a:r>
              <a:rPr lang="de-DE" dirty="0"/>
              <a:t> </a:t>
            </a:r>
            <a:r>
              <a:rPr lang="de-DE" dirty="0" err="1"/>
              <a:t>Linguistic</a:t>
            </a:r>
            <a:r>
              <a:rPr lang="de-DE" dirty="0"/>
              <a:t> Science, </a:t>
            </a:r>
            <a:r>
              <a:rPr lang="de-DE" dirty="0" err="1"/>
              <a:t>series</a:t>
            </a:r>
            <a:r>
              <a:rPr lang="de-DE" dirty="0"/>
              <a:t> III: Studies </a:t>
            </a:r>
            <a:r>
              <a:rPr lang="de-DE" dirty="0" err="1"/>
              <a:t>ind</a:t>
            </a:r>
            <a:r>
              <a:rPr lang="de-DE" dirty="0"/>
              <a:t> </a:t>
            </a:r>
            <a:r>
              <a:rPr lang="de-DE" dirty="0" err="1"/>
              <a:t>the</a:t>
            </a:r>
            <a:r>
              <a:rPr lang="de-DE" dirty="0"/>
              <a:t> </a:t>
            </a:r>
            <a:r>
              <a:rPr lang="de-DE" dirty="0" err="1"/>
              <a:t>History</a:t>
            </a:r>
            <a:r>
              <a:rPr lang="de-DE" dirty="0"/>
              <a:t> </a:t>
            </a:r>
          </a:p>
          <a:p>
            <a:r>
              <a:rPr lang="de-DE" dirty="0"/>
              <a:t>Ortner, Hanspeter, 1987. </a:t>
            </a:r>
            <a:r>
              <a:rPr lang="de-DE" i="1" dirty="0"/>
              <a:t>Die Ellipse. Ein Problem der Sprachtheorie und der Grammatikschreibung</a:t>
            </a:r>
            <a:r>
              <a:rPr lang="de-DE" dirty="0"/>
              <a:t>. Tübingen: Niemeyer (= Reihe Germanistische Linguistik; 80).</a:t>
            </a:r>
          </a:p>
          <a:p>
            <a:r>
              <a:rPr lang="de-DE" dirty="0" err="1"/>
              <a:t>Polenz</a:t>
            </a:r>
            <a:r>
              <a:rPr lang="de-DE" dirty="0"/>
              <a:t>, Peter von 1994. </a:t>
            </a:r>
            <a:r>
              <a:rPr lang="de-DE" i="1" dirty="0"/>
              <a:t>Deutsche Sprachgeschichte vom Spätmittelalter bis zur Gegenwart. Bd. II: 17. und 18. Jahrhundert</a:t>
            </a:r>
            <a:r>
              <a:rPr lang="de-DE" dirty="0"/>
              <a:t>, Berlin / Boston </a:t>
            </a:r>
            <a:r>
              <a:rPr lang="de-DE" dirty="0" err="1"/>
              <a:t>Mass</a:t>
            </a:r>
            <a:r>
              <a:rPr lang="de-DE" dirty="0"/>
              <a:t>., De </a:t>
            </a:r>
            <a:r>
              <a:rPr lang="de-DE" dirty="0" err="1"/>
              <a:t>Gruyter</a:t>
            </a:r>
            <a:r>
              <a:rPr lang="de-DE" dirty="0"/>
              <a:t>.</a:t>
            </a:r>
          </a:p>
          <a:p>
            <a:r>
              <a:rPr lang="de-DE" dirty="0"/>
              <a:t>Ziem, Alexander 2014. </a:t>
            </a:r>
            <a:r>
              <a:rPr lang="de-DE" i="1" dirty="0"/>
              <a:t>Frames </a:t>
            </a:r>
            <a:r>
              <a:rPr lang="de-DE" i="1" dirty="0" err="1"/>
              <a:t>of</a:t>
            </a:r>
            <a:r>
              <a:rPr lang="de-DE" i="1" dirty="0"/>
              <a:t> Understanding in Text </a:t>
            </a:r>
            <a:r>
              <a:rPr lang="de-DE" i="1" dirty="0" err="1"/>
              <a:t>and</a:t>
            </a:r>
            <a:r>
              <a:rPr lang="de-DE" i="1" dirty="0"/>
              <a:t> </a:t>
            </a:r>
            <a:r>
              <a:rPr lang="de-DE" i="1" dirty="0" err="1"/>
              <a:t>Discourse</a:t>
            </a:r>
            <a:r>
              <a:rPr lang="de-DE" i="1" dirty="0"/>
              <a:t>: </a:t>
            </a:r>
            <a:r>
              <a:rPr lang="de-DE" i="1" dirty="0" err="1"/>
              <a:t>Theoretical</a:t>
            </a:r>
            <a:r>
              <a:rPr lang="de-DE" i="1" dirty="0"/>
              <a:t> </a:t>
            </a:r>
            <a:r>
              <a:rPr lang="de-DE" i="1" dirty="0" err="1"/>
              <a:t>foundations</a:t>
            </a:r>
            <a:r>
              <a:rPr lang="de-DE" i="1" dirty="0"/>
              <a:t> </a:t>
            </a:r>
            <a:r>
              <a:rPr lang="de-DE" i="1" dirty="0" err="1"/>
              <a:t>and</a:t>
            </a:r>
            <a:r>
              <a:rPr lang="de-DE" i="1" dirty="0"/>
              <a:t> </a:t>
            </a:r>
            <a:r>
              <a:rPr lang="de-DE" i="1" dirty="0" err="1"/>
              <a:t>descriptive</a:t>
            </a:r>
            <a:r>
              <a:rPr lang="de-DE" i="1" dirty="0"/>
              <a:t> </a:t>
            </a:r>
            <a:r>
              <a:rPr lang="de-DE" i="1" dirty="0" err="1"/>
              <a:t>applications</a:t>
            </a:r>
            <a:r>
              <a:rPr lang="de-DE" dirty="0"/>
              <a:t>, Band 48 von Human </a:t>
            </a:r>
            <a:r>
              <a:rPr lang="de-DE" dirty="0" err="1"/>
              <a:t>Cognitive</a:t>
            </a:r>
            <a:r>
              <a:rPr lang="de-DE" dirty="0"/>
              <a:t> </a:t>
            </a:r>
            <a:r>
              <a:rPr lang="de-DE" dirty="0" err="1"/>
              <a:t>Processin</a:t>
            </a:r>
            <a:r>
              <a:rPr lang="de-DE" dirty="0"/>
              <a:t>, John Benjamins Publishing Company.</a:t>
            </a:r>
          </a:p>
          <a:p>
            <a:pPr marL="0" indent="0">
              <a:buNone/>
            </a:pPr>
            <a:endParaRPr lang="de-DE" dirty="0"/>
          </a:p>
        </p:txBody>
      </p:sp>
      <p:sp>
        <p:nvSpPr>
          <p:cNvPr id="4" name="Foliennummernplatzhalter 3">
            <a:extLst>
              <a:ext uri="{FF2B5EF4-FFF2-40B4-BE49-F238E27FC236}">
                <a16:creationId xmlns:a16="http://schemas.microsoft.com/office/drawing/2014/main" id="{20058A28-317B-064E-9460-837651DFBB68}"/>
              </a:ext>
            </a:extLst>
          </p:cNvPr>
          <p:cNvSpPr>
            <a:spLocks noGrp="1"/>
          </p:cNvSpPr>
          <p:nvPr>
            <p:ph type="sldNum" sz="quarter" idx="12"/>
          </p:nvPr>
        </p:nvSpPr>
        <p:spPr/>
        <p:txBody>
          <a:bodyPr/>
          <a:lstStyle/>
          <a:p>
            <a:fld id="{0939F0C2-D316-4E2D-BB57-D9070DEF3AF1}" type="slidenum">
              <a:rPr lang="fr-FR" smtClean="0"/>
              <a:t>36</a:t>
            </a:fld>
            <a:endParaRPr lang="fr-FR"/>
          </a:p>
        </p:txBody>
      </p:sp>
    </p:spTree>
    <p:extLst>
      <p:ext uri="{BB962C8B-B14F-4D97-AF65-F5344CB8AC3E}">
        <p14:creationId xmlns:p14="http://schemas.microsoft.com/office/powerpoint/2010/main" val="101776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551AE-4AAA-E84E-97D9-ECF3F794111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D2FB5CF-C497-C249-AB11-90A45ED8588E}"/>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9C611DD3-4148-D54F-A07B-58088BB05009}"/>
              </a:ext>
            </a:extLst>
          </p:cNvPr>
          <p:cNvSpPr>
            <a:spLocks noGrp="1"/>
          </p:cNvSpPr>
          <p:nvPr>
            <p:ph type="sldNum" sz="quarter" idx="12"/>
          </p:nvPr>
        </p:nvSpPr>
        <p:spPr/>
        <p:txBody>
          <a:bodyPr/>
          <a:lstStyle/>
          <a:p>
            <a:fld id="{0939F0C2-D316-4E2D-BB57-D9070DEF3AF1}" type="slidenum">
              <a:rPr lang="fr-FR" smtClean="0"/>
              <a:t>37</a:t>
            </a:fld>
            <a:endParaRPr lang="fr-FR"/>
          </a:p>
        </p:txBody>
      </p:sp>
    </p:spTree>
    <p:extLst>
      <p:ext uri="{BB962C8B-B14F-4D97-AF65-F5344CB8AC3E}">
        <p14:creationId xmlns:p14="http://schemas.microsoft.com/office/powerpoint/2010/main" val="671277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EDB89-E4C4-BC4F-BD46-DEE687D8814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BAAF643-B7B5-6243-B9B6-0ED9A635EB26}"/>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0C2DD409-87AB-FB44-8A2F-AD6C6335F8F7}"/>
              </a:ext>
            </a:extLst>
          </p:cNvPr>
          <p:cNvSpPr>
            <a:spLocks noGrp="1"/>
          </p:cNvSpPr>
          <p:nvPr>
            <p:ph type="sldNum" sz="quarter" idx="12"/>
          </p:nvPr>
        </p:nvSpPr>
        <p:spPr/>
        <p:txBody>
          <a:bodyPr/>
          <a:lstStyle/>
          <a:p>
            <a:fld id="{0939F0C2-D316-4E2D-BB57-D9070DEF3AF1}" type="slidenum">
              <a:rPr lang="fr-FR" smtClean="0"/>
              <a:t>38</a:t>
            </a:fld>
            <a:endParaRPr lang="fr-FR"/>
          </a:p>
        </p:txBody>
      </p:sp>
    </p:spTree>
    <p:extLst>
      <p:ext uri="{BB962C8B-B14F-4D97-AF65-F5344CB8AC3E}">
        <p14:creationId xmlns:p14="http://schemas.microsoft.com/office/powerpoint/2010/main" val="3674962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EEEFC-EC02-1F41-9E88-6DB2182F09B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CF28AE9-8D1C-C24C-BD95-9A1C0F84BB42}"/>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83EC8429-0C8F-CE40-9764-EDE3672EF71C}"/>
              </a:ext>
            </a:extLst>
          </p:cNvPr>
          <p:cNvSpPr>
            <a:spLocks noGrp="1"/>
          </p:cNvSpPr>
          <p:nvPr>
            <p:ph type="sldNum" sz="quarter" idx="12"/>
          </p:nvPr>
        </p:nvSpPr>
        <p:spPr/>
        <p:txBody>
          <a:bodyPr/>
          <a:lstStyle/>
          <a:p>
            <a:fld id="{0939F0C2-D316-4E2D-BB57-D9070DEF3AF1}" type="slidenum">
              <a:rPr lang="fr-FR" smtClean="0"/>
              <a:t>39</a:t>
            </a:fld>
            <a:endParaRPr lang="fr-FR"/>
          </a:p>
        </p:txBody>
      </p:sp>
    </p:spTree>
    <p:extLst>
      <p:ext uri="{BB962C8B-B14F-4D97-AF65-F5344CB8AC3E}">
        <p14:creationId xmlns:p14="http://schemas.microsoft.com/office/powerpoint/2010/main" val="223577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choix de la période</a:t>
            </a:r>
          </a:p>
        </p:txBody>
      </p:sp>
      <p:sp>
        <p:nvSpPr>
          <p:cNvPr id="3" name="Espace réservé du contenu 2"/>
          <p:cNvSpPr>
            <a:spLocks noGrp="1"/>
          </p:cNvSpPr>
          <p:nvPr>
            <p:ph idx="1"/>
          </p:nvPr>
        </p:nvSpPr>
        <p:spPr/>
        <p:txBody>
          <a:bodyPr>
            <a:normAutofit/>
          </a:bodyPr>
          <a:lstStyle/>
          <a:p>
            <a:pPr>
              <a:buFont typeface="Wingdings" pitchFamily="2" charset="2"/>
              <a:buChar char="ó"/>
            </a:pPr>
            <a:r>
              <a:rPr lang="fr-FR" dirty="0"/>
              <a:t>évolutions importantes </a:t>
            </a:r>
          </a:p>
          <a:p>
            <a:pPr marL="0" indent="0">
              <a:buNone/>
            </a:pPr>
            <a:r>
              <a:rPr lang="fr-FR" dirty="0"/>
              <a:t>=&gt; une approche </a:t>
            </a:r>
            <a:r>
              <a:rPr lang="fr-FR" dirty="0" err="1"/>
              <a:t>normalisante</a:t>
            </a:r>
            <a:r>
              <a:rPr lang="fr-FR" dirty="0"/>
              <a:t>, cherchant principalement à codifier et «améliorer» l’allemand (cf. par ex. Leibniz 1697-1712, Breitinger 1740, </a:t>
            </a:r>
            <a:r>
              <a:rPr lang="fr-FR" dirty="0" err="1"/>
              <a:t>Bödiker</a:t>
            </a:r>
            <a:r>
              <a:rPr lang="fr-FR" dirty="0"/>
              <a:t> 1690, </a:t>
            </a:r>
            <a:r>
              <a:rPr lang="fr-FR" dirty="0" err="1"/>
              <a:t>Bödiker</a:t>
            </a:r>
            <a:r>
              <a:rPr lang="fr-FR" dirty="0"/>
              <a:t> / </a:t>
            </a:r>
            <a:r>
              <a:rPr lang="fr-FR" dirty="0" err="1"/>
              <a:t>Wippel</a:t>
            </a:r>
            <a:r>
              <a:rPr lang="fr-FR" dirty="0"/>
              <a:t> 1746, Gottsched 1748 ; </a:t>
            </a:r>
            <a:r>
              <a:rPr lang="fr-FR" dirty="0" err="1"/>
              <a:t>Hempel</a:t>
            </a:r>
            <a:r>
              <a:rPr lang="fr-FR" dirty="0"/>
              <a:t> 1754 ; Aichinger 1754 ; Adelung 1781, 1782, 1785), </a:t>
            </a:r>
          </a:p>
          <a:p>
            <a:pPr marL="0" indent="0">
              <a:buNone/>
            </a:pPr>
            <a:r>
              <a:rPr lang="fr-FR" dirty="0"/>
              <a:t>=&gt; à des approches philosophiques (par ex. Lambert 1764, 1771 ; </a:t>
            </a:r>
            <a:r>
              <a:rPr lang="fr-FR" dirty="0" err="1"/>
              <a:t>Meiner</a:t>
            </a:r>
            <a:r>
              <a:rPr lang="fr-FR" dirty="0"/>
              <a:t> 1781, Roth 1795, </a:t>
            </a:r>
            <a:r>
              <a:rPr lang="fr-FR" dirty="0" err="1"/>
              <a:t>Bernhardi</a:t>
            </a:r>
            <a:r>
              <a:rPr lang="fr-FR" dirty="0"/>
              <a:t> 1801-1803) </a:t>
            </a:r>
          </a:p>
          <a:p>
            <a:pPr marL="0" indent="0">
              <a:buNone/>
            </a:pPr>
            <a:r>
              <a:rPr lang="fr-FR" dirty="0"/>
              <a:t>=&gt; à partir de la deuxième moitié du siècle (cf. </a:t>
            </a:r>
            <a:r>
              <a:rPr lang="fr-FR" dirty="0" err="1"/>
              <a:t>Nerlich</a:t>
            </a:r>
            <a:r>
              <a:rPr lang="fr-FR" dirty="0"/>
              <a:t> &amp; Clarke 1996) : développement d’une pensée linguistique « pragmatique », un « </a:t>
            </a:r>
            <a:r>
              <a:rPr lang="fr-FR" dirty="0" err="1"/>
              <a:t>pragmatic</a:t>
            </a:r>
            <a:r>
              <a:rPr lang="fr-FR" dirty="0"/>
              <a:t> </a:t>
            </a:r>
            <a:r>
              <a:rPr lang="fr-FR" dirty="0" err="1"/>
              <a:t>turn</a:t>
            </a:r>
            <a:r>
              <a:rPr lang="fr-FR" dirty="0"/>
              <a:t> » ratio-sensualiste</a:t>
            </a:r>
          </a:p>
        </p:txBody>
      </p:sp>
      <p:sp>
        <p:nvSpPr>
          <p:cNvPr id="4" name="Foliennummernplatzhalter 3">
            <a:extLst>
              <a:ext uri="{FF2B5EF4-FFF2-40B4-BE49-F238E27FC236}">
                <a16:creationId xmlns:a16="http://schemas.microsoft.com/office/drawing/2014/main" id="{AE5DC156-ABDD-8947-8EB8-A279BFACE726}"/>
              </a:ext>
            </a:extLst>
          </p:cNvPr>
          <p:cNvSpPr>
            <a:spLocks noGrp="1"/>
          </p:cNvSpPr>
          <p:nvPr>
            <p:ph type="sldNum" sz="quarter" idx="12"/>
          </p:nvPr>
        </p:nvSpPr>
        <p:spPr/>
        <p:txBody>
          <a:bodyPr/>
          <a:lstStyle/>
          <a:p>
            <a:fld id="{0939F0C2-D316-4E2D-BB57-D9070DEF3AF1}" type="slidenum">
              <a:rPr lang="fr-FR" smtClean="0"/>
              <a:t>4</a:t>
            </a:fld>
            <a:endParaRPr lang="fr-FR"/>
          </a:p>
        </p:txBody>
      </p:sp>
    </p:spTree>
    <p:extLst>
      <p:ext uri="{BB962C8B-B14F-4D97-AF65-F5344CB8AC3E}">
        <p14:creationId xmlns:p14="http://schemas.microsoft.com/office/powerpoint/2010/main" val="833933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b="1" dirty="0"/>
              <a:t>3.c 	</a:t>
            </a:r>
            <a:r>
              <a:rPr lang="fr-FR" sz="3100" b="1" dirty="0" err="1"/>
              <a:t>Weitschweifigkeit</a:t>
            </a:r>
            <a:r>
              <a:rPr lang="fr-FR" sz="3100" b="1" dirty="0"/>
              <a:t> in </a:t>
            </a:r>
            <a:r>
              <a:rPr lang="fr-FR" sz="3100" b="1" dirty="0" err="1"/>
              <a:t>Verbindung</a:t>
            </a:r>
            <a:r>
              <a:rPr lang="fr-FR" sz="3100" b="1" dirty="0"/>
              <a:t> mit </a:t>
            </a:r>
            <a:r>
              <a:rPr lang="fr-FR" sz="3100" b="1" dirty="0" err="1"/>
              <a:t>syntaktischen</a:t>
            </a:r>
            <a:r>
              <a:rPr lang="fr-FR" sz="3100" b="1" dirty="0"/>
              <a:t> </a:t>
            </a:r>
            <a:r>
              <a:rPr lang="fr-FR" sz="3100" b="1" dirty="0" err="1"/>
              <a:t>Strukturen</a:t>
            </a:r>
            <a:r>
              <a:rPr lang="fr-FR" sz="3100" b="1" dirty="0"/>
              <a:t>  - </a:t>
            </a:r>
            <a:r>
              <a:rPr lang="fr-FR" sz="3100" b="1" dirty="0" err="1"/>
              <a:t>das</a:t>
            </a:r>
            <a:r>
              <a:rPr lang="fr-FR" sz="3100" b="1" dirty="0"/>
              <a:t> </a:t>
            </a:r>
            <a:r>
              <a:rPr lang="fr-FR" sz="3100" b="1" dirty="0" err="1"/>
              <a:t>Bsp</a:t>
            </a:r>
            <a:r>
              <a:rPr lang="fr-FR" sz="3100" b="1" dirty="0"/>
              <a:t>. des </a:t>
            </a:r>
            <a:r>
              <a:rPr lang="fr-FR" sz="3100" b="1" dirty="0" err="1"/>
              <a:t>Streits</a:t>
            </a:r>
            <a:r>
              <a:rPr lang="fr-FR" sz="3100" b="1" dirty="0"/>
              <a:t> </a:t>
            </a:r>
            <a:r>
              <a:rPr lang="fr-FR" sz="3100" b="1" dirty="0" err="1"/>
              <a:t>zwischen</a:t>
            </a:r>
            <a:r>
              <a:rPr lang="fr-FR" sz="3100" b="1" dirty="0"/>
              <a:t> </a:t>
            </a:r>
            <a:r>
              <a:rPr lang="fr-FR" sz="3100" b="1" dirty="0" err="1"/>
              <a:t>Partizipianern</a:t>
            </a:r>
            <a:r>
              <a:rPr lang="fr-FR" sz="3100" b="1" dirty="0"/>
              <a:t> </a:t>
            </a:r>
            <a:r>
              <a:rPr lang="fr-FR" sz="3100" b="1" dirty="0" err="1"/>
              <a:t>und</a:t>
            </a:r>
            <a:r>
              <a:rPr lang="fr-FR" sz="3100" b="1" dirty="0"/>
              <a:t> Anti-</a:t>
            </a:r>
            <a:r>
              <a:rPr lang="fr-FR" sz="3100" b="1" dirty="0" err="1"/>
              <a:t>Partizipianern</a:t>
            </a:r>
            <a:endParaRPr lang="fr-FR" sz="3100" b="1" dirty="0"/>
          </a:p>
        </p:txBody>
      </p:sp>
      <p:sp>
        <p:nvSpPr>
          <p:cNvPr id="3" name="Espace réservé du contenu 2"/>
          <p:cNvSpPr>
            <a:spLocks noGrp="1"/>
          </p:cNvSpPr>
          <p:nvPr>
            <p:ph idx="1"/>
          </p:nvPr>
        </p:nvSpPr>
        <p:spPr>
          <a:xfrm>
            <a:off x="838200" y="1825624"/>
            <a:ext cx="10515600" cy="5032375"/>
          </a:xfrm>
        </p:spPr>
        <p:txBody>
          <a:bodyPr>
            <a:normAutofit/>
          </a:bodyPr>
          <a:lstStyle/>
          <a:p>
            <a:pPr marL="0" indent="0">
              <a:buNone/>
            </a:pPr>
            <a:r>
              <a:rPr lang="de-DE" sz="3300" dirty="0"/>
              <a:t>Johann Jakob </a:t>
            </a:r>
            <a:r>
              <a:rPr lang="de-DE" sz="3300" dirty="0" err="1"/>
              <a:t>Breitinger</a:t>
            </a:r>
            <a:r>
              <a:rPr lang="de-DE" sz="3300" dirty="0"/>
              <a:t> zur Nicht-Verwendung von im Deutschen möglichen Partizipialkonstruktionen =&gt;</a:t>
            </a:r>
          </a:p>
          <a:p>
            <a:pPr marL="0" indent="0">
              <a:buNone/>
            </a:pPr>
            <a:endParaRPr lang="fr-FR" dirty="0"/>
          </a:p>
        </p:txBody>
      </p:sp>
      <p:sp>
        <p:nvSpPr>
          <p:cNvPr id="4" name="Foliennummernplatzhalter 3">
            <a:extLst>
              <a:ext uri="{FF2B5EF4-FFF2-40B4-BE49-F238E27FC236}">
                <a16:creationId xmlns:a16="http://schemas.microsoft.com/office/drawing/2014/main" id="{5D5FD64E-D463-1C4C-A650-01E1580FDB47}"/>
              </a:ext>
            </a:extLst>
          </p:cNvPr>
          <p:cNvSpPr>
            <a:spLocks noGrp="1"/>
          </p:cNvSpPr>
          <p:nvPr>
            <p:ph type="sldNum" sz="quarter" idx="12"/>
          </p:nvPr>
        </p:nvSpPr>
        <p:spPr/>
        <p:txBody>
          <a:bodyPr/>
          <a:lstStyle/>
          <a:p>
            <a:fld id="{0939F0C2-D316-4E2D-BB57-D9070DEF3AF1}" type="slidenum">
              <a:rPr lang="fr-FR" smtClean="0"/>
              <a:t>40</a:t>
            </a:fld>
            <a:endParaRPr lang="fr-FR" dirty="0"/>
          </a:p>
        </p:txBody>
      </p:sp>
    </p:spTree>
    <p:extLst>
      <p:ext uri="{BB962C8B-B14F-4D97-AF65-F5344CB8AC3E}">
        <p14:creationId xmlns:p14="http://schemas.microsoft.com/office/powerpoint/2010/main" val="2072001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de-DE" b="1" dirty="0"/>
              <a:t>4. Weitschweifigkeit </a:t>
            </a:r>
            <a:br>
              <a:rPr lang="de-DE" b="1" dirty="0"/>
            </a:br>
            <a:r>
              <a:rPr lang="de-DE" b="1" dirty="0"/>
              <a:t>bei Johann Christoph Adelung (</a:t>
            </a:r>
            <a:r>
              <a:rPr lang="de-DE" dirty="0"/>
              <a:t>1732-1806) </a:t>
            </a:r>
            <a:endParaRPr lang="fr-FR" dirty="0"/>
          </a:p>
        </p:txBody>
      </p:sp>
      <p:sp>
        <p:nvSpPr>
          <p:cNvPr id="3" name="Espace réservé du contenu 2"/>
          <p:cNvSpPr>
            <a:spLocks noGrp="1"/>
          </p:cNvSpPr>
          <p:nvPr>
            <p:ph idx="1"/>
          </p:nvPr>
        </p:nvSpPr>
        <p:spPr>
          <a:xfrm>
            <a:off x="838200" y="1803323"/>
            <a:ext cx="10515600" cy="4351338"/>
          </a:xfrm>
        </p:spPr>
        <p:txBody>
          <a:bodyPr>
            <a:normAutofit/>
          </a:bodyPr>
          <a:lstStyle/>
          <a:p>
            <a:pPr algn="just">
              <a:buFont typeface="Symbol" pitchFamily="2" charset="2"/>
              <a:buChar char="Þ"/>
            </a:pPr>
            <a:endParaRPr lang="de-DE" dirty="0"/>
          </a:p>
          <a:p>
            <a:pPr algn="just">
              <a:buFont typeface="Symbol" pitchFamily="2" charset="2"/>
              <a:buChar char="Þ"/>
            </a:pPr>
            <a:endParaRPr lang="de-DE" dirty="0"/>
          </a:p>
          <a:p>
            <a:pPr marL="0" indent="0" algn="just">
              <a:buNone/>
            </a:pPr>
            <a:r>
              <a:rPr lang="de-DE" dirty="0"/>
              <a:t>Hier mit Bezug auf</a:t>
            </a:r>
          </a:p>
          <a:p>
            <a:pPr algn="just">
              <a:buFont typeface="Symbol" pitchFamily="2" charset="2"/>
              <a:buChar char="Þ"/>
            </a:pPr>
            <a:r>
              <a:rPr lang="de-DE" dirty="0"/>
              <a:t> Adelung, Johann Christoph, 1782. </a:t>
            </a:r>
            <a:r>
              <a:rPr lang="de-DE" i="1" dirty="0" err="1"/>
              <a:t>Umständliches</a:t>
            </a:r>
            <a:r>
              <a:rPr lang="de-DE" i="1" dirty="0"/>
              <a:t> </a:t>
            </a:r>
            <a:r>
              <a:rPr lang="de-DE" i="1" dirty="0" err="1"/>
              <a:t>Lehrgebäude</a:t>
            </a:r>
            <a:r>
              <a:rPr lang="de-DE" i="1" dirty="0"/>
              <a:t> der deutschen Sprache zur </a:t>
            </a:r>
            <a:r>
              <a:rPr lang="de-DE" i="1" dirty="0" err="1"/>
              <a:t>Erläuterung</a:t>
            </a:r>
            <a:r>
              <a:rPr lang="de-DE" i="1" dirty="0"/>
              <a:t> der deutschen Sprachlehre </a:t>
            </a:r>
            <a:r>
              <a:rPr lang="de-DE" i="1" dirty="0" err="1"/>
              <a:t>für</a:t>
            </a:r>
            <a:r>
              <a:rPr lang="de-DE" i="1" dirty="0"/>
              <a:t> Schulen</a:t>
            </a:r>
            <a:r>
              <a:rPr lang="de-DE" dirty="0"/>
              <a:t>. 2 </a:t>
            </a:r>
            <a:r>
              <a:rPr lang="de-DE" dirty="0" err="1"/>
              <a:t>Bde</a:t>
            </a:r>
            <a:r>
              <a:rPr lang="de-DE" dirty="0"/>
              <a:t>, Leipzig: Breitkopf. </a:t>
            </a:r>
          </a:p>
          <a:p>
            <a:pPr algn="just">
              <a:buFont typeface="Symbol" pitchFamily="2" charset="2"/>
              <a:buChar char="Þ"/>
            </a:pPr>
            <a:r>
              <a:rPr lang="de-DE" dirty="0"/>
              <a:t> Adelung, Johann Christoph, [1785] 31789. </a:t>
            </a:r>
            <a:r>
              <a:rPr lang="de-DE" i="1" dirty="0" err="1"/>
              <a:t>Ueber</a:t>
            </a:r>
            <a:r>
              <a:rPr lang="de-DE" i="1" dirty="0"/>
              <a:t> den deutschen Styl</a:t>
            </a:r>
            <a:r>
              <a:rPr lang="de-DE" dirty="0"/>
              <a:t>. Bd. I-III, Berlin: Voß &amp; Sohn.</a:t>
            </a:r>
          </a:p>
          <a:p>
            <a:pPr marL="0" indent="0">
              <a:buNone/>
            </a:pPr>
            <a:endParaRPr lang="fr-FR" dirty="0"/>
          </a:p>
          <a:p>
            <a:pPr marL="457200" lvl="1" indent="0">
              <a:buNone/>
            </a:pPr>
            <a:endParaRPr lang="fr-FR" dirty="0"/>
          </a:p>
        </p:txBody>
      </p:sp>
      <p:sp>
        <p:nvSpPr>
          <p:cNvPr id="4" name="Foliennummernplatzhalter 3">
            <a:extLst>
              <a:ext uri="{FF2B5EF4-FFF2-40B4-BE49-F238E27FC236}">
                <a16:creationId xmlns:a16="http://schemas.microsoft.com/office/drawing/2014/main" id="{A49265B4-C0A1-8E43-B775-8BD76D228F03}"/>
              </a:ext>
            </a:extLst>
          </p:cNvPr>
          <p:cNvSpPr>
            <a:spLocks noGrp="1"/>
          </p:cNvSpPr>
          <p:nvPr>
            <p:ph type="sldNum" sz="quarter" idx="12"/>
          </p:nvPr>
        </p:nvSpPr>
        <p:spPr/>
        <p:txBody>
          <a:bodyPr/>
          <a:lstStyle/>
          <a:p>
            <a:fld id="{0939F0C2-D316-4E2D-BB57-D9070DEF3AF1}" type="slidenum">
              <a:rPr lang="fr-FR" smtClean="0"/>
              <a:t>41</a:t>
            </a:fld>
            <a:endParaRPr lang="fr-FR"/>
          </a:p>
        </p:txBody>
      </p:sp>
    </p:spTree>
    <p:extLst>
      <p:ext uri="{BB962C8B-B14F-4D97-AF65-F5344CB8AC3E}">
        <p14:creationId xmlns:p14="http://schemas.microsoft.com/office/powerpoint/2010/main" val="379488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04131-2C11-C34A-9CAD-B7449D8FBB30}"/>
              </a:ext>
            </a:extLst>
          </p:cNvPr>
          <p:cNvSpPr>
            <a:spLocks noGrp="1"/>
          </p:cNvSpPr>
          <p:nvPr>
            <p:ph type="title"/>
          </p:nvPr>
        </p:nvSpPr>
        <p:spPr/>
        <p:txBody>
          <a:bodyPr/>
          <a:lstStyle/>
          <a:p>
            <a:pPr algn="ctr"/>
            <a:r>
              <a:rPr lang="de-DE" dirty="0"/>
              <a:t>Konzeptuelle Begründung der Weitschweifigkeit</a:t>
            </a:r>
          </a:p>
        </p:txBody>
      </p:sp>
      <p:sp>
        <p:nvSpPr>
          <p:cNvPr id="3" name="Inhaltsplatzhalter 2">
            <a:extLst>
              <a:ext uri="{FF2B5EF4-FFF2-40B4-BE49-F238E27FC236}">
                <a16:creationId xmlns:a16="http://schemas.microsoft.com/office/drawing/2014/main" id="{79EC5FCF-C9A3-3D40-860D-68ECFA51E202}"/>
              </a:ext>
            </a:extLst>
          </p:cNvPr>
          <p:cNvSpPr>
            <a:spLocks noGrp="1"/>
          </p:cNvSpPr>
          <p:nvPr>
            <p:ph idx="1"/>
          </p:nvPr>
        </p:nvSpPr>
        <p:spPr/>
        <p:txBody>
          <a:bodyPr>
            <a:normAutofit/>
          </a:bodyPr>
          <a:lstStyle/>
          <a:p>
            <a:pPr marL="0" indent="0">
              <a:buNone/>
            </a:pPr>
            <a:r>
              <a:rPr lang="fr-FR" dirty="0" err="1"/>
              <a:t>Weitschweifigkeit</a:t>
            </a:r>
            <a:r>
              <a:rPr lang="fr-FR" dirty="0"/>
              <a:t> (</a:t>
            </a:r>
            <a:r>
              <a:rPr lang="fr-FR" dirty="0" err="1"/>
              <a:t>i.F</a:t>
            </a:r>
            <a:r>
              <a:rPr lang="fr-FR" dirty="0"/>
              <a:t>. W.) </a:t>
            </a:r>
            <a:r>
              <a:rPr lang="de-DE" dirty="0"/>
              <a:t>und ihre „Unterarten“: „das Gedehnte, das </a:t>
            </a:r>
            <a:r>
              <a:rPr lang="de-DE" dirty="0" err="1"/>
              <a:t>Wässerige</a:t>
            </a:r>
            <a:r>
              <a:rPr lang="de-DE" dirty="0"/>
              <a:t> und Kraftlose, und das Schleppende“ (1785: 197) </a:t>
            </a:r>
            <a:endParaRPr lang="fr-FR" dirty="0"/>
          </a:p>
          <a:p>
            <a:pPr>
              <a:buFontTx/>
              <a:buChar char="-"/>
            </a:pPr>
            <a:r>
              <a:rPr lang="fr-FR" dirty="0" err="1"/>
              <a:t>beruht</a:t>
            </a:r>
            <a:r>
              <a:rPr lang="fr-FR" dirty="0"/>
              <a:t> </a:t>
            </a:r>
            <a:r>
              <a:rPr lang="fr-FR" dirty="0" err="1"/>
              <a:t>auf</a:t>
            </a:r>
            <a:r>
              <a:rPr lang="fr-FR" dirty="0"/>
              <a:t> </a:t>
            </a:r>
            <a:r>
              <a:rPr lang="de-DE" dirty="0"/>
              <a:t>unklaren, uninteressanten, „</a:t>
            </a:r>
            <a:r>
              <a:rPr lang="de-DE" i="1" dirty="0"/>
              <a:t>verworrenen“</a:t>
            </a:r>
            <a:r>
              <a:rPr lang="de-DE" dirty="0"/>
              <a:t>, „</a:t>
            </a:r>
            <a:r>
              <a:rPr lang="de-DE" i="1" dirty="0"/>
              <a:t>halb gedachten“</a:t>
            </a:r>
            <a:r>
              <a:rPr lang="de-DE" dirty="0"/>
              <a:t> Vorstellungen </a:t>
            </a:r>
          </a:p>
          <a:p>
            <a:pPr>
              <a:buFontTx/>
              <a:buChar char="-"/>
            </a:pPr>
            <a:r>
              <a:rPr lang="de-DE" dirty="0"/>
              <a:t>betrifft Begriffe, einzelne Zusammenhänge oder den ganzen Inhalt eines Gedankenzusammenhanges („Verstand“ einer Rede)</a:t>
            </a:r>
          </a:p>
          <a:p>
            <a:pPr>
              <a:buFontTx/>
              <a:buChar char="-"/>
            </a:pPr>
            <a:r>
              <a:rPr lang="de-DE" dirty="0"/>
              <a:t>W. in Bezug auf den „Verstand“ einer Rede: </a:t>
            </a:r>
          </a:p>
          <a:p>
            <a:pPr lvl="1">
              <a:buFontTx/>
              <a:buChar char="-"/>
            </a:pPr>
            <a:r>
              <a:rPr lang="de-DE" dirty="0"/>
              <a:t>Zu weite Entwicklung von Nebenideen, die „nichts zur Begrifflichkeit oder schicklichen Verbindung der Haupt-Ideen“ `</a:t>
            </a:r>
            <a:r>
              <a:rPr lang="de-DE" dirty="0" err="1"/>
              <a:t>beytragen</a:t>
            </a:r>
            <a:r>
              <a:rPr lang="de-DE" dirty="0"/>
              <a:t>‘, „ihre Folge“  ‚verzögern‘ und ihren ‚Eindruck‘ ‚</a:t>
            </a:r>
            <a:r>
              <a:rPr lang="de-DE" dirty="0" err="1"/>
              <a:t>schwächen</a:t>
            </a:r>
            <a:r>
              <a:rPr lang="de-DE" dirty="0"/>
              <a:t>‘. (Adelung 1785: 164, 172, 198)</a:t>
            </a:r>
          </a:p>
        </p:txBody>
      </p:sp>
      <p:sp>
        <p:nvSpPr>
          <p:cNvPr id="4" name="Foliennummernplatzhalter 3">
            <a:extLst>
              <a:ext uri="{FF2B5EF4-FFF2-40B4-BE49-F238E27FC236}">
                <a16:creationId xmlns:a16="http://schemas.microsoft.com/office/drawing/2014/main" id="{3E9C1B00-40BA-1947-B9B8-40BB1BDC929E}"/>
              </a:ext>
            </a:extLst>
          </p:cNvPr>
          <p:cNvSpPr>
            <a:spLocks noGrp="1"/>
          </p:cNvSpPr>
          <p:nvPr>
            <p:ph type="sldNum" sz="quarter" idx="12"/>
          </p:nvPr>
        </p:nvSpPr>
        <p:spPr/>
        <p:txBody>
          <a:bodyPr/>
          <a:lstStyle/>
          <a:p>
            <a:fld id="{0939F0C2-D316-4E2D-BB57-D9070DEF3AF1}" type="slidenum">
              <a:rPr lang="fr-FR" smtClean="0"/>
              <a:t>42</a:t>
            </a:fld>
            <a:endParaRPr lang="fr-FR"/>
          </a:p>
        </p:txBody>
      </p:sp>
    </p:spTree>
    <p:extLst>
      <p:ext uri="{BB962C8B-B14F-4D97-AF65-F5344CB8AC3E}">
        <p14:creationId xmlns:p14="http://schemas.microsoft.com/office/powerpoint/2010/main" val="3612903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sp>
        <p:nvSpPr>
          <p:cNvPr id="3" name="Espace réservé du contenu 2"/>
          <p:cNvSpPr>
            <a:spLocks noGrp="1"/>
          </p:cNvSpPr>
          <p:nvPr>
            <p:ph idx="1"/>
          </p:nvPr>
        </p:nvSpPr>
        <p:spPr/>
        <p:txBody>
          <a:bodyPr>
            <a:normAutofit/>
          </a:bodyPr>
          <a:lstStyle/>
          <a:p>
            <a:pPr algn="just"/>
            <a:r>
              <a:rPr lang="de-DE" dirty="0"/>
              <a:t>variierende Wiederholung ein und desselben Gedankens aus sprecherpsychologischen Gründen =&gt; Texte, in denen </a:t>
            </a:r>
            <a:r>
              <a:rPr lang="de-DE" i="1" dirty="0"/>
              <a:t>ein</a:t>
            </a:r>
            <a:r>
              <a:rPr lang="de-DE" dirty="0"/>
              <a:t> Gedanke „ohne </a:t>
            </a:r>
            <a:r>
              <a:rPr lang="de-DE" dirty="0" err="1"/>
              <a:t>Noth</a:t>
            </a:r>
            <a:r>
              <a:rPr lang="de-DE" dirty="0"/>
              <a:t>“ mehrfach ausgedrückt wird und die den Leser ebenfalls verwirren, „indem man ihm [dem Leser], statt eines klaren Begriffes, </a:t>
            </a:r>
            <a:r>
              <a:rPr lang="de-DE" dirty="0" err="1"/>
              <a:t>zwey</a:t>
            </a:r>
            <a:r>
              <a:rPr lang="de-DE" dirty="0"/>
              <a:t> oder mehr  dunkele gibt, daher er das Bild immer doppelt sehen </a:t>
            </a:r>
            <a:r>
              <a:rPr lang="de-DE" dirty="0" err="1"/>
              <a:t>muß</a:t>
            </a:r>
            <a:r>
              <a:rPr lang="de-DE" dirty="0"/>
              <a:t>.“ (Adelung 1785: 197) </a:t>
            </a:r>
          </a:p>
          <a:p>
            <a:pPr marL="0" indent="0">
              <a:buNone/>
            </a:pPr>
            <a:endParaRPr lang="de-DE" dirty="0"/>
          </a:p>
          <a:p>
            <a:r>
              <a:rPr lang="de-DE" dirty="0"/>
              <a:t> W. aufgrund </a:t>
            </a:r>
            <a:r>
              <a:rPr lang="de-DE" i="1" dirty="0"/>
              <a:t>ausschweifende</a:t>
            </a:r>
            <a:r>
              <a:rPr lang="de-DE" dirty="0"/>
              <a:t>r</a:t>
            </a:r>
            <a:r>
              <a:rPr lang="de-DE" i="1" dirty="0"/>
              <a:t> Phantasie</a:t>
            </a:r>
            <a:r>
              <a:rPr lang="de-DE" dirty="0"/>
              <a:t>, und </a:t>
            </a:r>
            <a:r>
              <a:rPr lang="de-DE" i="1" dirty="0"/>
              <a:t>ungeordneter Liebe zu Neuem</a:t>
            </a:r>
            <a:r>
              <a:rPr lang="de-DE" dirty="0"/>
              <a:t>, (1785: 130) (Kritik an den „Schwärmern“)</a:t>
            </a:r>
          </a:p>
          <a:p>
            <a:pPr marL="0" indent="0">
              <a:buNone/>
            </a:pPr>
            <a:endParaRPr lang="fr-FR" dirty="0"/>
          </a:p>
        </p:txBody>
      </p:sp>
      <p:sp>
        <p:nvSpPr>
          <p:cNvPr id="4" name="Foliennummernplatzhalter 3">
            <a:extLst>
              <a:ext uri="{FF2B5EF4-FFF2-40B4-BE49-F238E27FC236}">
                <a16:creationId xmlns:a16="http://schemas.microsoft.com/office/drawing/2014/main" id="{2F3E2CFF-3828-374A-92C2-ADD07095B807}"/>
              </a:ext>
            </a:extLst>
          </p:cNvPr>
          <p:cNvSpPr>
            <a:spLocks noGrp="1"/>
          </p:cNvSpPr>
          <p:nvPr>
            <p:ph type="sldNum" sz="quarter" idx="12"/>
          </p:nvPr>
        </p:nvSpPr>
        <p:spPr/>
        <p:txBody>
          <a:bodyPr/>
          <a:lstStyle/>
          <a:p>
            <a:fld id="{0939F0C2-D316-4E2D-BB57-D9070DEF3AF1}" type="slidenum">
              <a:rPr lang="fr-FR" smtClean="0"/>
              <a:t>43</a:t>
            </a:fld>
            <a:endParaRPr lang="fr-FR"/>
          </a:p>
        </p:txBody>
      </p:sp>
    </p:spTree>
    <p:extLst>
      <p:ext uri="{BB962C8B-B14F-4D97-AF65-F5344CB8AC3E}">
        <p14:creationId xmlns:p14="http://schemas.microsoft.com/office/powerpoint/2010/main" val="351418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BB359-896C-624B-AD21-90A38C8DCA11}"/>
              </a:ext>
            </a:extLst>
          </p:cNvPr>
          <p:cNvSpPr>
            <a:spLocks noGrp="1"/>
          </p:cNvSpPr>
          <p:nvPr>
            <p:ph type="title"/>
          </p:nvPr>
        </p:nvSpPr>
        <p:spPr/>
        <p:txBody>
          <a:bodyPr>
            <a:normAutofit/>
          </a:bodyPr>
          <a:lstStyle/>
          <a:p>
            <a:pPr algn="ctr"/>
            <a:r>
              <a:rPr lang="de-DE" sz="3600" dirty="0"/>
              <a:t>Sprachlicher Ausdruck von Weitschweifigkeit</a:t>
            </a:r>
          </a:p>
        </p:txBody>
      </p:sp>
      <p:sp>
        <p:nvSpPr>
          <p:cNvPr id="3" name="Inhaltsplatzhalter 2">
            <a:extLst>
              <a:ext uri="{FF2B5EF4-FFF2-40B4-BE49-F238E27FC236}">
                <a16:creationId xmlns:a16="http://schemas.microsoft.com/office/drawing/2014/main" id="{FE84BC11-291A-484F-B3F8-7AB3DADF5C2D}"/>
              </a:ext>
            </a:extLst>
          </p:cNvPr>
          <p:cNvSpPr>
            <a:spLocks noGrp="1"/>
          </p:cNvSpPr>
          <p:nvPr>
            <p:ph idx="1"/>
          </p:nvPr>
        </p:nvSpPr>
        <p:spPr>
          <a:xfrm>
            <a:off x="838200" y="1429790"/>
            <a:ext cx="10515600" cy="5291685"/>
          </a:xfrm>
        </p:spPr>
        <p:txBody>
          <a:bodyPr>
            <a:normAutofit/>
          </a:bodyPr>
          <a:lstStyle/>
          <a:p>
            <a:pPr marL="0" lvl="0" indent="0" algn="ctr">
              <a:buNone/>
            </a:pPr>
            <a:r>
              <a:rPr lang="de-DE" b="1" dirty="0"/>
              <a:t>Lexik und Semantik</a:t>
            </a:r>
            <a:r>
              <a:rPr lang="de-DE" dirty="0"/>
              <a:t>: </a:t>
            </a:r>
          </a:p>
          <a:p>
            <a:pPr lvl="1" algn="just"/>
            <a:r>
              <a:rPr lang="de-DE" sz="2800" dirty="0"/>
              <a:t>Wortbildung: Kritik am oberdeutschen Idiom, das inhaltlich verdunkelnde und gegen die Euphonie verstoßende </a:t>
            </a:r>
            <a:r>
              <a:rPr lang="de-DE" sz="2800" i="1" dirty="0" err="1"/>
              <a:t>Verlänge</a:t>
            </a:r>
            <a:r>
              <a:rPr lang="de-DE" sz="2800" i="1" dirty="0"/>
              <a:t>-rungen</a:t>
            </a:r>
            <a:r>
              <a:rPr lang="de-DE" sz="2800" dirty="0"/>
              <a:t> von Wörtern vornehme: </a:t>
            </a:r>
          </a:p>
          <a:p>
            <a:pPr lvl="2" algn="just"/>
            <a:r>
              <a:rPr lang="de-DE" sz="2400" dirty="0"/>
              <a:t>„In Ansehung </a:t>
            </a:r>
            <a:r>
              <a:rPr lang="de-DE" sz="2400" dirty="0" err="1"/>
              <a:t>einzeler</a:t>
            </a:r>
            <a:r>
              <a:rPr lang="de-DE" sz="2400" dirty="0"/>
              <a:t> </a:t>
            </a:r>
            <a:r>
              <a:rPr lang="de-DE" sz="2400" dirty="0" err="1"/>
              <a:t>Sylben</a:t>
            </a:r>
            <a:r>
              <a:rPr lang="de-DE" sz="2400" dirty="0"/>
              <a:t> </a:t>
            </a:r>
            <a:r>
              <a:rPr lang="de-DE" sz="2400" dirty="0" err="1"/>
              <a:t>gehöret</a:t>
            </a:r>
            <a:r>
              <a:rPr lang="de-DE" sz="2400" dirty="0"/>
              <a:t> dahin, </a:t>
            </a:r>
            <a:r>
              <a:rPr lang="de-DE" sz="2400" dirty="0" err="1"/>
              <a:t>daß</a:t>
            </a:r>
            <a:r>
              <a:rPr lang="de-DE" sz="2400" dirty="0"/>
              <a:t> man alle </a:t>
            </a:r>
            <a:r>
              <a:rPr lang="de-DE" sz="2400" dirty="0" err="1"/>
              <a:t>Verlängerungen</a:t>
            </a:r>
            <a:r>
              <a:rPr lang="de-DE" sz="2400" dirty="0"/>
              <a:t> der </a:t>
            </a:r>
            <a:r>
              <a:rPr lang="de-DE" sz="2400" dirty="0" err="1"/>
              <a:t>Wörter</a:t>
            </a:r>
            <a:r>
              <a:rPr lang="de-DE" sz="2400" dirty="0"/>
              <a:t> vermeide, wo die hinzu gesetzte </a:t>
            </a:r>
            <a:r>
              <a:rPr lang="de-DE" sz="2400" dirty="0" err="1"/>
              <a:t>Sylbe</a:t>
            </a:r>
            <a:r>
              <a:rPr lang="de-DE" sz="2400" dirty="0"/>
              <a:t> weder zu dem Begriffe, noch zu dem Wohlklange etwas </a:t>
            </a:r>
            <a:r>
              <a:rPr lang="de-DE" sz="2400" dirty="0" err="1"/>
              <a:t>beytragen</a:t>
            </a:r>
            <a:r>
              <a:rPr lang="de-DE" sz="2400" dirty="0"/>
              <a:t> kann.“ </a:t>
            </a:r>
          </a:p>
          <a:p>
            <a:pPr lvl="2" algn="just"/>
            <a:r>
              <a:rPr lang="de-DE" sz="2400" dirty="0"/>
              <a:t>= „</a:t>
            </a:r>
            <a:r>
              <a:rPr lang="de-DE" sz="2400" dirty="0" err="1"/>
              <a:t>Sylbengepränge</a:t>
            </a:r>
            <a:r>
              <a:rPr lang="de-DE" sz="2400" dirty="0"/>
              <a:t>“, „welche zur Bestimmung des Hauptbegriffes nichts </a:t>
            </a:r>
            <a:r>
              <a:rPr lang="de-DE" sz="2400" dirty="0" err="1"/>
              <a:t>beytragen</a:t>
            </a:r>
            <a:r>
              <a:rPr lang="de-DE" sz="2400" dirty="0"/>
              <a:t>, sondern denselben Vielmehr </a:t>
            </a:r>
            <a:r>
              <a:rPr lang="de-DE" sz="2400" dirty="0" err="1"/>
              <a:t>schwächen</a:t>
            </a:r>
            <a:r>
              <a:rPr lang="de-DE" sz="2400" dirty="0"/>
              <a:t> und verdunkeln;“ (1785: 192) </a:t>
            </a:r>
          </a:p>
          <a:p>
            <a:pPr lvl="2" algn="just"/>
            <a:r>
              <a:rPr lang="de-DE" sz="2400" dirty="0"/>
              <a:t>Bsp. sind : </a:t>
            </a:r>
            <a:r>
              <a:rPr lang="de-DE" sz="2400" i="1" dirty="0"/>
              <a:t>dahingegen</a:t>
            </a:r>
            <a:r>
              <a:rPr lang="de-DE" sz="2400" dirty="0"/>
              <a:t> </a:t>
            </a:r>
            <a:r>
              <a:rPr lang="de-DE" sz="2400" dirty="0" err="1"/>
              <a:t>für</a:t>
            </a:r>
            <a:r>
              <a:rPr lang="de-DE" sz="2400" dirty="0"/>
              <a:t> </a:t>
            </a:r>
            <a:r>
              <a:rPr lang="de-DE" sz="2400" i="1" dirty="0"/>
              <a:t>hingegen</a:t>
            </a:r>
            <a:r>
              <a:rPr lang="de-DE" sz="2400" dirty="0"/>
              <a:t> oder dagegen; </a:t>
            </a:r>
            <a:r>
              <a:rPr lang="de-DE" sz="2400" i="1" dirty="0" err="1"/>
              <a:t>auferziehen</a:t>
            </a:r>
            <a:r>
              <a:rPr lang="de-DE" sz="2400" dirty="0"/>
              <a:t>, </a:t>
            </a:r>
            <a:r>
              <a:rPr lang="de-DE" sz="2400" i="1" dirty="0"/>
              <a:t>die </a:t>
            </a:r>
            <a:r>
              <a:rPr lang="de-DE" sz="2400" i="1" dirty="0" err="1"/>
              <a:t>Auferziehung</a:t>
            </a:r>
            <a:r>
              <a:rPr lang="de-DE" sz="2400" i="1" dirty="0"/>
              <a:t>, </a:t>
            </a:r>
            <a:r>
              <a:rPr lang="de-DE" sz="2400" i="1" dirty="0" err="1"/>
              <a:t>für</a:t>
            </a:r>
            <a:r>
              <a:rPr lang="de-DE" sz="2400" i="1" dirty="0"/>
              <a:t> erziehen, Erziehung</a:t>
            </a:r>
            <a:r>
              <a:rPr lang="de-DE" sz="2400" dirty="0"/>
              <a:t>; </a:t>
            </a:r>
            <a:r>
              <a:rPr lang="de-DE" sz="2400" dirty="0" err="1"/>
              <a:t>auferbaulich</a:t>
            </a:r>
            <a:r>
              <a:rPr lang="de-DE" sz="2400" dirty="0"/>
              <a:t> </a:t>
            </a:r>
            <a:r>
              <a:rPr lang="de-DE" sz="2400" dirty="0" err="1"/>
              <a:t>für</a:t>
            </a:r>
            <a:r>
              <a:rPr lang="de-DE" sz="2400" dirty="0"/>
              <a:t> erbaulich; Abgesandter </a:t>
            </a:r>
            <a:r>
              <a:rPr lang="de-DE" sz="2400" dirty="0" err="1"/>
              <a:t>für</a:t>
            </a:r>
            <a:r>
              <a:rPr lang="de-DE" sz="2400" dirty="0"/>
              <a:t> Gesandter; </a:t>
            </a:r>
          </a:p>
        </p:txBody>
      </p:sp>
      <p:sp>
        <p:nvSpPr>
          <p:cNvPr id="4" name="Foliennummernplatzhalter 3">
            <a:extLst>
              <a:ext uri="{FF2B5EF4-FFF2-40B4-BE49-F238E27FC236}">
                <a16:creationId xmlns:a16="http://schemas.microsoft.com/office/drawing/2014/main" id="{37985F65-C13F-3E4B-9D16-857669F21D1D}"/>
              </a:ext>
            </a:extLst>
          </p:cNvPr>
          <p:cNvSpPr>
            <a:spLocks noGrp="1"/>
          </p:cNvSpPr>
          <p:nvPr>
            <p:ph type="sldNum" sz="quarter" idx="12"/>
          </p:nvPr>
        </p:nvSpPr>
        <p:spPr/>
        <p:txBody>
          <a:bodyPr/>
          <a:lstStyle/>
          <a:p>
            <a:fld id="{0939F0C2-D316-4E2D-BB57-D9070DEF3AF1}" type="slidenum">
              <a:rPr lang="fr-FR" smtClean="0"/>
              <a:t>44</a:t>
            </a:fld>
            <a:endParaRPr lang="fr-FR"/>
          </a:p>
        </p:txBody>
      </p:sp>
    </p:spTree>
    <p:extLst>
      <p:ext uri="{BB962C8B-B14F-4D97-AF65-F5344CB8AC3E}">
        <p14:creationId xmlns:p14="http://schemas.microsoft.com/office/powerpoint/2010/main" val="59778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4B920-CA10-964B-9236-49D150320C98}"/>
              </a:ext>
            </a:extLst>
          </p:cNvPr>
          <p:cNvSpPr>
            <a:spLocks noGrp="1"/>
          </p:cNvSpPr>
          <p:nvPr>
            <p:ph type="title"/>
          </p:nvPr>
        </p:nvSpPr>
        <p:spPr/>
        <p:txBody>
          <a:bodyPr/>
          <a:lstStyle/>
          <a:p>
            <a:r>
              <a:rPr lang="de-DE" dirty="0"/>
              <a:t>…Lexik und Semantik</a:t>
            </a:r>
          </a:p>
        </p:txBody>
      </p:sp>
      <p:sp>
        <p:nvSpPr>
          <p:cNvPr id="3" name="Inhaltsplatzhalter 2">
            <a:extLst>
              <a:ext uri="{FF2B5EF4-FFF2-40B4-BE49-F238E27FC236}">
                <a16:creationId xmlns:a16="http://schemas.microsoft.com/office/drawing/2014/main" id="{01255E84-7550-4940-8996-21F8BED63DBA}"/>
              </a:ext>
            </a:extLst>
          </p:cNvPr>
          <p:cNvSpPr>
            <a:spLocks noGrp="1"/>
          </p:cNvSpPr>
          <p:nvPr>
            <p:ph idx="1"/>
          </p:nvPr>
        </p:nvSpPr>
        <p:spPr/>
        <p:txBody>
          <a:bodyPr>
            <a:normAutofit/>
          </a:bodyPr>
          <a:lstStyle/>
          <a:p>
            <a:pPr lvl="1"/>
            <a:r>
              <a:rPr lang="de-DE" dirty="0"/>
              <a:t>unbestimmte, „matte Wörter“, modern würde man generische Lexeme sagen (1785: 159)</a:t>
            </a:r>
          </a:p>
          <a:p>
            <a:pPr lvl="1"/>
            <a:r>
              <a:rPr lang="de-DE" dirty="0"/>
              <a:t>polylexikale Ausdrücke statt einfacher Verben</a:t>
            </a:r>
          </a:p>
          <a:p>
            <a:pPr lvl="1"/>
            <a:r>
              <a:rPr lang="de-DE" dirty="0"/>
              <a:t>Metaphern: die Verwendung </a:t>
            </a:r>
            <a:r>
              <a:rPr lang="de-DE" dirty="0" err="1"/>
              <a:t>ungewöhnlicher</a:t>
            </a:r>
            <a:r>
              <a:rPr lang="de-DE" dirty="0"/>
              <a:t>, „weit gesuchter“ und </a:t>
            </a:r>
            <a:r>
              <a:rPr lang="de-DE" dirty="0" err="1"/>
              <a:t>figürlicher</a:t>
            </a:r>
            <a:r>
              <a:rPr lang="de-DE" dirty="0"/>
              <a:t> </a:t>
            </a:r>
            <a:r>
              <a:rPr lang="de-DE" dirty="0" err="1"/>
              <a:t>Ausdrücke</a:t>
            </a:r>
            <a:r>
              <a:rPr lang="de-DE" dirty="0"/>
              <a:t>, statt der „</a:t>
            </a:r>
            <a:r>
              <a:rPr lang="de-DE" dirty="0" err="1"/>
              <a:t>gewöhnlichen</a:t>
            </a:r>
            <a:r>
              <a:rPr lang="de-DE" dirty="0"/>
              <a:t>“ und „eigentlichen“. Hier kritisiert Adelung besonders die Vertreter der „Schwärmer“-Literatur, die auch dort Bilder benutzten, wo ein einfacher Ausdruck möglich ist (1785: 160)</a:t>
            </a:r>
          </a:p>
          <a:p>
            <a:pPr lvl="1"/>
            <a:r>
              <a:rPr lang="de-DE" dirty="0"/>
              <a:t>Tautologien </a:t>
            </a:r>
          </a:p>
          <a:p>
            <a:pPr lvl="1"/>
            <a:r>
              <a:rPr lang="de-DE" dirty="0"/>
              <a:t>Synonyme, wenn die sie unterscheidenden „Nebenbegriffe“ nicht zum Textverständnis beitragen.</a:t>
            </a:r>
          </a:p>
          <a:p>
            <a:pPr lvl="1"/>
            <a:r>
              <a:rPr lang="de-DE" dirty="0"/>
              <a:t>Umschreibungen anstelle präziser Termini </a:t>
            </a:r>
          </a:p>
        </p:txBody>
      </p:sp>
      <p:sp>
        <p:nvSpPr>
          <p:cNvPr id="4" name="Foliennummernplatzhalter 3">
            <a:extLst>
              <a:ext uri="{FF2B5EF4-FFF2-40B4-BE49-F238E27FC236}">
                <a16:creationId xmlns:a16="http://schemas.microsoft.com/office/drawing/2014/main" id="{9A031B9A-2AE7-674A-A130-AE6A8B411D60}"/>
              </a:ext>
            </a:extLst>
          </p:cNvPr>
          <p:cNvSpPr>
            <a:spLocks noGrp="1"/>
          </p:cNvSpPr>
          <p:nvPr>
            <p:ph type="sldNum" sz="quarter" idx="12"/>
          </p:nvPr>
        </p:nvSpPr>
        <p:spPr/>
        <p:txBody>
          <a:bodyPr/>
          <a:lstStyle/>
          <a:p>
            <a:fld id="{0939F0C2-D316-4E2D-BB57-D9070DEF3AF1}" type="slidenum">
              <a:rPr lang="fr-FR" smtClean="0"/>
              <a:t>45</a:t>
            </a:fld>
            <a:endParaRPr lang="fr-FR"/>
          </a:p>
        </p:txBody>
      </p:sp>
      <p:sp>
        <p:nvSpPr>
          <p:cNvPr id="5" name="Textfeld 4">
            <a:extLst>
              <a:ext uri="{FF2B5EF4-FFF2-40B4-BE49-F238E27FC236}">
                <a16:creationId xmlns:a16="http://schemas.microsoft.com/office/drawing/2014/main" id="{34215EF3-410F-CF48-BF97-A666718F71E3}"/>
              </a:ext>
            </a:extLst>
          </p:cNvPr>
          <p:cNvSpPr txBox="1"/>
          <p:nvPr/>
        </p:nvSpPr>
        <p:spPr>
          <a:xfrm>
            <a:off x="2419815" y="992459"/>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9550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DC982-B978-4F42-93C9-83F1DA79B2B6}"/>
              </a:ext>
            </a:extLst>
          </p:cNvPr>
          <p:cNvSpPr>
            <a:spLocks noGrp="1"/>
          </p:cNvSpPr>
          <p:nvPr>
            <p:ph type="title"/>
          </p:nvPr>
        </p:nvSpPr>
        <p:spPr/>
        <p:txBody>
          <a:bodyPr/>
          <a:lstStyle/>
          <a:p>
            <a:pPr algn="ctr"/>
            <a:r>
              <a:rPr lang="de-DE" b="1" dirty="0"/>
              <a:t>Syntax</a:t>
            </a:r>
            <a:endParaRPr lang="de-DE" dirty="0"/>
          </a:p>
        </p:txBody>
      </p:sp>
      <p:sp>
        <p:nvSpPr>
          <p:cNvPr id="3" name="Inhaltsplatzhalter 2">
            <a:extLst>
              <a:ext uri="{FF2B5EF4-FFF2-40B4-BE49-F238E27FC236}">
                <a16:creationId xmlns:a16="http://schemas.microsoft.com/office/drawing/2014/main" id="{62036361-EB67-A54A-95AD-2F2768F25B9A}"/>
              </a:ext>
            </a:extLst>
          </p:cNvPr>
          <p:cNvSpPr>
            <a:spLocks noGrp="1"/>
          </p:cNvSpPr>
          <p:nvPr>
            <p:ph idx="1"/>
          </p:nvPr>
        </p:nvSpPr>
        <p:spPr/>
        <p:txBody>
          <a:bodyPr>
            <a:normAutofit fontScale="92500" lnSpcReduction="20000"/>
          </a:bodyPr>
          <a:lstStyle/>
          <a:p>
            <a:pPr lvl="1" algn="just"/>
            <a:r>
              <a:rPr lang="de-DE" sz="2800" dirty="0"/>
              <a:t>„</a:t>
            </a:r>
            <a:r>
              <a:rPr lang="de-DE" sz="2800" dirty="0" err="1"/>
              <a:t>Ueberladung</a:t>
            </a:r>
            <a:r>
              <a:rPr lang="de-DE" sz="2800" dirty="0"/>
              <a:t> der Hauptsätze mit </a:t>
            </a:r>
            <a:r>
              <a:rPr lang="de-DE" sz="2800" dirty="0" err="1"/>
              <a:t>Nebensätzen</a:t>
            </a:r>
            <a:r>
              <a:rPr lang="de-DE" sz="2800" dirty="0"/>
              <a:t> und Nebenbegriffen“ (1785: 164)</a:t>
            </a:r>
          </a:p>
          <a:p>
            <a:pPr lvl="1" algn="just"/>
            <a:r>
              <a:rPr lang="de-DE" sz="2800" dirty="0" err="1"/>
              <a:t>Nachlässige</a:t>
            </a:r>
            <a:r>
              <a:rPr lang="de-DE" sz="2800" dirty="0"/>
              <a:t> oder </a:t>
            </a:r>
            <a:r>
              <a:rPr lang="de-DE" sz="2800" dirty="0" err="1"/>
              <a:t>willkührliche</a:t>
            </a:r>
            <a:r>
              <a:rPr lang="de-DE" sz="2800" dirty="0"/>
              <a:t> Interpunktion. …(1785: 164)</a:t>
            </a:r>
          </a:p>
          <a:p>
            <a:pPr lvl="1" algn="just"/>
            <a:r>
              <a:rPr lang="de-DE" sz="2800" dirty="0"/>
              <a:t>Anhäufung von Genitiven</a:t>
            </a:r>
          </a:p>
          <a:p>
            <a:pPr lvl="1" algn="just"/>
            <a:r>
              <a:rPr lang="de-DE" sz="2800" dirty="0"/>
              <a:t>Gebrauch von Koordination oder Subordination, da wo Partizipialstrukturen keine Missverständnisse hervorrufen, z.B.: </a:t>
            </a:r>
          </a:p>
          <a:p>
            <a:pPr lvl="1" algn="just"/>
            <a:endParaRPr lang="de-DE" sz="2800" dirty="0"/>
          </a:p>
          <a:p>
            <a:pPr marL="1428750" lvl="2" indent="-514350" algn="just">
              <a:buAutoNum type="alphaLcPeriod"/>
            </a:pPr>
            <a:r>
              <a:rPr lang="de-DE" sz="2400" dirty="0"/>
              <a:t>„</a:t>
            </a:r>
            <a:r>
              <a:rPr lang="de-DE" sz="2400" u="sng" dirty="0"/>
              <a:t>Von aller Frucht </a:t>
            </a:r>
            <a:r>
              <a:rPr lang="de-DE" sz="2400" u="sng" dirty="0" err="1"/>
              <a:t>befreyet</a:t>
            </a:r>
            <a:r>
              <a:rPr lang="de-DE" sz="2400" dirty="0"/>
              <a:t>, eil ich zurück“ </a:t>
            </a:r>
          </a:p>
          <a:p>
            <a:pPr marL="457200" lvl="1" indent="0" algn="just">
              <a:buNone/>
            </a:pPr>
            <a:r>
              <a:rPr lang="de-DE" dirty="0"/>
              <a:t>anstelle von</a:t>
            </a:r>
          </a:p>
          <a:p>
            <a:pPr marL="457200" lvl="1" indent="0" algn="just">
              <a:buNone/>
            </a:pPr>
            <a:r>
              <a:rPr lang="de-DE" dirty="0"/>
              <a:t>	a‘. „Da ich nunmehr von aller Furcht </a:t>
            </a:r>
            <a:r>
              <a:rPr lang="de-DE" dirty="0" err="1"/>
              <a:t>befreyet</a:t>
            </a:r>
            <a:r>
              <a:rPr lang="de-DE" dirty="0"/>
              <a:t> bin, so eile ich zu dir zurück“ </a:t>
            </a:r>
          </a:p>
          <a:p>
            <a:pPr marL="457200" lvl="1" indent="0" algn="just">
              <a:buNone/>
            </a:pPr>
            <a:r>
              <a:rPr lang="de-DE" dirty="0"/>
              <a:t>oder von </a:t>
            </a:r>
          </a:p>
          <a:p>
            <a:pPr marL="457200" lvl="1" indent="0" algn="just">
              <a:buNone/>
            </a:pPr>
            <a:r>
              <a:rPr lang="de-DE" dirty="0"/>
              <a:t>	a‘‘. „Ich bin </a:t>
            </a:r>
            <a:r>
              <a:rPr lang="de-DE" dirty="0" err="1"/>
              <a:t>nummehr</a:t>
            </a:r>
            <a:r>
              <a:rPr lang="de-DE" dirty="0"/>
              <a:t> von aller Furcht </a:t>
            </a:r>
            <a:r>
              <a:rPr lang="de-DE" dirty="0" err="1"/>
              <a:t>berfreyet</a:t>
            </a:r>
            <a:r>
              <a:rPr lang="de-DE" dirty="0"/>
              <a:t>, und eile zu dir zurück (Adelung 1782, II: 588, </a:t>
            </a:r>
            <a:r>
              <a:rPr lang="de-DE" dirty="0" err="1"/>
              <a:t>Hervorh</a:t>
            </a:r>
            <a:r>
              <a:rPr lang="de-DE" dirty="0"/>
              <a:t>. FSD)</a:t>
            </a:r>
          </a:p>
          <a:p>
            <a:endParaRPr lang="de-DE" dirty="0"/>
          </a:p>
        </p:txBody>
      </p:sp>
      <p:sp>
        <p:nvSpPr>
          <p:cNvPr id="4" name="Foliennummernplatzhalter 3">
            <a:extLst>
              <a:ext uri="{FF2B5EF4-FFF2-40B4-BE49-F238E27FC236}">
                <a16:creationId xmlns:a16="http://schemas.microsoft.com/office/drawing/2014/main" id="{4EE3C738-FC4D-2143-9456-58675660677F}"/>
              </a:ext>
            </a:extLst>
          </p:cNvPr>
          <p:cNvSpPr>
            <a:spLocks noGrp="1"/>
          </p:cNvSpPr>
          <p:nvPr>
            <p:ph type="sldNum" sz="quarter" idx="12"/>
          </p:nvPr>
        </p:nvSpPr>
        <p:spPr/>
        <p:txBody>
          <a:bodyPr/>
          <a:lstStyle/>
          <a:p>
            <a:fld id="{0939F0C2-D316-4E2D-BB57-D9070DEF3AF1}" type="slidenum">
              <a:rPr lang="fr-FR" smtClean="0"/>
              <a:t>46</a:t>
            </a:fld>
            <a:endParaRPr lang="fr-FR"/>
          </a:p>
        </p:txBody>
      </p:sp>
    </p:spTree>
    <p:extLst>
      <p:ext uri="{BB962C8B-B14F-4D97-AF65-F5344CB8AC3E}">
        <p14:creationId xmlns:p14="http://schemas.microsoft.com/office/powerpoint/2010/main" val="2513484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79548-8828-F840-907A-D46E05A7E12D}"/>
              </a:ext>
            </a:extLst>
          </p:cNvPr>
          <p:cNvSpPr>
            <a:spLocks noGrp="1"/>
          </p:cNvSpPr>
          <p:nvPr>
            <p:ph type="title"/>
          </p:nvPr>
        </p:nvSpPr>
        <p:spPr/>
        <p:txBody>
          <a:bodyPr/>
          <a:lstStyle/>
          <a:p>
            <a:pPr algn="ctr"/>
            <a:r>
              <a:rPr lang="de-DE" b="1" dirty="0"/>
              <a:t>Satzstruktur und -topologie</a:t>
            </a:r>
            <a:endParaRPr lang="de-DE" dirty="0"/>
          </a:p>
        </p:txBody>
      </p:sp>
      <p:sp>
        <p:nvSpPr>
          <p:cNvPr id="3" name="Inhaltsplatzhalter 2">
            <a:extLst>
              <a:ext uri="{FF2B5EF4-FFF2-40B4-BE49-F238E27FC236}">
                <a16:creationId xmlns:a16="http://schemas.microsoft.com/office/drawing/2014/main" id="{48CC54FF-4861-154A-B40F-797DF71760B4}"/>
              </a:ext>
            </a:extLst>
          </p:cNvPr>
          <p:cNvSpPr>
            <a:spLocks noGrp="1"/>
          </p:cNvSpPr>
          <p:nvPr>
            <p:ph idx="1"/>
          </p:nvPr>
        </p:nvSpPr>
        <p:spPr/>
        <p:txBody>
          <a:bodyPr>
            <a:normAutofit/>
          </a:bodyPr>
          <a:lstStyle/>
          <a:p>
            <a:pPr marL="228600" lvl="1" algn="just">
              <a:spcBef>
                <a:spcPts val="1000"/>
              </a:spcBef>
            </a:pPr>
            <a:r>
              <a:rPr lang="de-DE" dirty="0"/>
              <a:t>„</a:t>
            </a:r>
            <a:r>
              <a:rPr lang="de-DE" b="1" dirty="0"/>
              <a:t>ungeschickte Veränderung der gewöhnlichen Wortfolge</a:t>
            </a:r>
            <a:r>
              <a:rPr lang="de-DE" dirty="0"/>
              <a:t>“ (Adelung 1785: 162), z.B. die Stellung der „Umstände“, i.e. </a:t>
            </a:r>
            <a:r>
              <a:rPr lang="de-DE" b="1" dirty="0"/>
              <a:t>Umstandsbestimmungen</a:t>
            </a:r>
            <a:r>
              <a:rPr lang="de-DE" dirty="0"/>
              <a:t> ans Ende des Satzes: „Das Ende des Satzes ist gerade der unschicklichste Ort </a:t>
            </a:r>
            <a:r>
              <a:rPr lang="de-DE" dirty="0" err="1"/>
              <a:t>für</a:t>
            </a:r>
            <a:r>
              <a:rPr lang="de-DE" dirty="0"/>
              <a:t> sie, daher man sie auf eine gute Art </a:t>
            </a:r>
            <a:r>
              <a:rPr lang="de-DE" dirty="0" err="1"/>
              <a:t>vertheilen</a:t>
            </a:r>
            <a:r>
              <a:rPr lang="de-DE" dirty="0"/>
              <a:t>, </a:t>
            </a:r>
            <a:r>
              <a:rPr lang="de-DE" dirty="0" err="1"/>
              <a:t>dabey</a:t>
            </a:r>
            <a:r>
              <a:rPr lang="de-DE" dirty="0"/>
              <a:t> aber jeden Umstand genau an sein </a:t>
            </a:r>
            <a:r>
              <a:rPr lang="de-DE" dirty="0" err="1"/>
              <a:t>Subject</a:t>
            </a:r>
            <a:r>
              <a:rPr lang="de-DE" dirty="0"/>
              <a:t> anschließen </a:t>
            </a:r>
            <a:r>
              <a:rPr lang="de-DE" dirty="0" err="1"/>
              <a:t>muß</a:t>
            </a:r>
            <a:r>
              <a:rPr lang="de-DE" dirty="0"/>
              <a:t>. Gehören deren mehrere zu einem Subjekte, so folgen sie nach den Graden der </a:t>
            </a:r>
            <a:r>
              <a:rPr lang="de-DE" dirty="0" err="1"/>
              <a:t>Schärfe</a:t>
            </a:r>
            <a:r>
              <a:rPr lang="de-DE" dirty="0"/>
              <a:t>, mit welchen sie bestimmen, auf einander, so </a:t>
            </a:r>
            <a:r>
              <a:rPr lang="de-DE" dirty="0" err="1"/>
              <a:t>daß</a:t>
            </a:r>
            <a:r>
              <a:rPr lang="de-DE" dirty="0"/>
              <a:t> die </a:t>
            </a:r>
            <a:r>
              <a:rPr lang="de-DE" dirty="0" err="1"/>
              <a:t>schwächsten</a:t>
            </a:r>
            <a:r>
              <a:rPr lang="de-DE" dirty="0"/>
              <a:t> voran treten, und die </a:t>
            </a:r>
            <a:r>
              <a:rPr lang="de-DE" dirty="0" err="1"/>
              <a:t>stärkern</a:t>
            </a:r>
            <a:r>
              <a:rPr lang="de-DE" dirty="0"/>
              <a:t> folgen.“ (</a:t>
            </a:r>
            <a:r>
              <a:rPr lang="de-DE" i="1" dirty="0"/>
              <a:t>ibid</a:t>
            </a:r>
            <a:r>
              <a:rPr lang="de-DE" dirty="0"/>
              <a:t>.)</a:t>
            </a:r>
          </a:p>
          <a:p>
            <a:pPr marL="228600" lvl="1">
              <a:spcBef>
                <a:spcPts val="1000"/>
              </a:spcBef>
            </a:pPr>
            <a:r>
              <a:rPr lang="de-DE" b="1" dirty="0"/>
              <a:t>Parenthesen</a:t>
            </a:r>
            <a:r>
              <a:rPr lang="de-DE" dirty="0"/>
              <a:t>: „[...] wenn man fremde, zur Klarheit des Hauptgedankens nichts </a:t>
            </a:r>
            <a:r>
              <a:rPr lang="de-DE" dirty="0" err="1"/>
              <a:t>beytragende</a:t>
            </a:r>
            <a:r>
              <a:rPr lang="de-DE" dirty="0"/>
              <a:t> Ideen mit einmischet, wodurch die Aufmerksamkeit des Lesers zerstreuet, und von dem Hauptbegriffe abgezogen wird; wohin alle unnütze oder minder </a:t>
            </a:r>
            <a:r>
              <a:rPr lang="de-DE" dirty="0" err="1"/>
              <a:t>nothwendige</a:t>
            </a:r>
            <a:r>
              <a:rPr lang="de-DE" dirty="0"/>
              <a:t> Einschiebsel und Parenthesen gehören. (Adelung 1785, I: 199-200). </a:t>
            </a:r>
          </a:p>
        </p:txBody>
      </p:sp>
      <p:sp>
        <p:nvSpPr>
          <p:cNvPr id="4" name="Foliennummernplatzhalter 3">
            <a:extLst>
              <a:ext uri="{FF2B5EF4-FFF2-40B4-BE49-F238E27FC236}">
                <a16:creationId xmlns:a16="http://schemas.microsoft.com/office/drawing/2014/main" id="{71FFA1BB-7975-8043-B60F-FABA73D9AD0B}"/>
              </a:ext>
            </a:extLst>
          </p:cNvPr>
          <p:cNvSpPr>
            <a:spLocks noGrp="1"/>
          </p:cNvSpPr>
          <p:nvPr>
            <p:ph type="sldNum" sz="quarter" idx="12"/>
          </p:nvPr>
        </p:nvSpPr>
        <p:spPr/>
        <p:txBody>
          <a:bodyPr/>
          <a:lstStyle/>
          <a:p>
            <a:fld id="{0939F0C2-D316-4E2D-BB57-D9070DEF3AF1}" type="slidenum">
              <a:rPr lang="fr-FR" smtClean="0"/>
              <a:t>47</a:t>
            </a:fld>
            <a:endParaRPr lang="fr-FR"/>
          </a:p>
        </p:txBody>
      </p:sp>
    </p:spTree>
    <p:extLst>
      <p:ext uri="{BB962C8B-B14F-4D97-AF65-F5344CB8AC3E}">
        <p14:creationId xmlns:p14="http://schemas.microsoft.com/office/powerpoint/2010/main" val="189679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91A39-83EF-9745-9151-4EAAA4319C0A}"/>
              </a:ext>
            </a:extLst>
          </p:cNvPr>
          <p:cNvSpPr>
            <a:spLocks noGrp="1"/>
          </p:cNvSpPr>
          <p:nvPr>
            <p:ph type="title"/>
          </p:nvPr>
        </p:nvSpPr>
        <p:spPr/>
        <p:txBody>
          <a:bodyPr/>
          <a:lstStyle/>
          <a:p>
            <a:pPr algn="ctr"/>
            <a:r>
              <a:rPr lang="de-DE" b="1" dirty="0"/>
              <a:t>Textaufbau</a:t>
            </a:r>
            <a:endParaRPr lang="de-DE" dirty="0"/>
          </a:p>
        </p:txBody>
      </p:sp>
      <p:sp>
        <p:nvSpPr>
          <p:cNvPr id="3" name="Inhaltsplatzhalter 2">
            <a:extLst>
              <a:ext uri="{FF2B5EF4-FFF2-40B4-BE49-F238E27FC236}">
                <a16:creationId xmlns:a16="http://schemas.microsoft.com/office/drawing/2014/main" id="{B4E54A83-F75B-E74B-8AD5-C5EF66E07F29}"/>
              </a:ext>
            </a:extLst>
          </p:cNvPr>
          <p:cNvSpPr>
            <a:spLocks noGrp="1"/>
          </p:cNvSpPr>
          <p:nvPr>
            <p:ph idx="1"/>
          </p:nvPr>
        </p:nvSpPr>
        <p:spPr>
          <a:xfrm>
            <a:off x="838200" y="1825625"/>
            <a:ext cx="10515600" cy="4351338"/>
          </a:xfrm>
        </p:spPr>
        <p:txBody>
          <a:bodyPr/>
          <a:lstStyle/>
          <a:p>
            <a:pPr algn="just"/>
            <a:r>
              <a:rPr lang="de-DE" dirty="0"/>
              <a:t>Nebengedanken dürfen nicht zu weit entwickelt werden</a:t>
            </a:r>
          </a:p>
          <a:p>
            <a:pPr marL="0" indent="0" algn="just">
              <a:buNone/>
            </a:pPr>
            <a:endParaRPr lang="de-DE" dirty="0"/>
          </a:p>
          <a:p>
            <a:pPr algn="just"/>
            <a:r>
              <a:rPr lang="de-DE" dirty="0"/>
              <a:t>W. durch mangelnden Zusammenhang: Notwendigkeit, die Verknüpfungen und Relationen zwischen „Gedanken und Gedankenreihen“ zu explizieren </a:t>
            </a:r>
          </a:p>
        </p:txBody>
      </p:sp>
      <p:sp>
        <p:nvSpPr>
          <p:cNvPr id="4" name="Foliennummernplatzhalter 3">
            <a:extLst>
              <a:ext uri="{FF2B5EF4-FFF2-40B4-BE49-F238E27FC236}">
                <a16:creationId xmlns:a16="http://schemas.microsoft.com/office/drawing/2014/main" id="{F753349D-686D-7B47-9D5B-2A5B451C470B}"/>
              </a:ext>
            </a:extLst>
          </p:cNvPr>
          <p:cNvSpPr>
            <a:spLocks noGrp="1"/>
          </p:cNvSpPr>
          <p:nvPr>
            <p:ph type="sldNum" sz="quarter" idx="12"/>
          </p:nvPr>
        </p:nvSpPr>
        <p:spPr/>
        <p:txBody>
          <a:bodyPr/>
          <a:lstStyle/>
          <a:p>
            <a:fld id="{0939F0C2-D316-4E2D-BB57-D9070DEF3AF1}" type="slidenum">
              <a:rPr lang="fr-FR" smtClean="0"/>
              <a:t>48</a:t>
            </a:fld>
            <a:endParaRPr lang="fr-FR"/>
          </a:p>
        </p:txBody>
      </p:sp>
    </p:spTree>
    <p:extLst>
      <p:ext uri="{BB962C8B-B14F-4D97-AF65-F5344CB8AC3E}">
        <p14:creationId xmlns:p14="http://schemas.microsoft.com/office/powerpoint/2010/main" val="959227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B7A7C-BC2B-DA4B-AACC-C62B300F619C}"/>
              </a:ext>
            </a:extLst>
          </p:cNvPr>
          <p:cNvSpPr>
            <a:spLocks noGrp="1"/>
          </p:cNvSpPr>
          <p:nvPr>
            <p:ph type="title"/>
          </p:nvPr>
        </p:nvSpPr>
        <p:spPr/>
        <p:txBody>
          <a:bodyPr/>
          <a:lstStyle/>
          <a:p>
            <a:pPr algn="ctr"/>
            <a:r>
              <a:rPr lang="de-DE" b="1" dirty="0"/>
              <a:t>Ursprung der Sprache-</a:t>
            </a:r>
            <a:r>
              <a:rPr lang="de-DE" b="1" dirty="0" err="1"/>
              <a:t>n</a:t>
            </a:r>
            <a:r>
              <a:rPr lang="de-DE" b="1" dirty="0"/>
              <a:t> /“Kindheit der Vorstellungen und der Sprache“</a:t>
            </a:r>
          </a:p>
        </p:txBody>
      </p:sp>
      <p:sp>
        <p:nvSpPr>
          <p:cNvPr id="3" name="Inhaltsplatzhalter 2">
            <a:extLst>
              <a:ext uri="{FF2B5EF4-FFF2-40B4-BE49-F238E27FC236}">
                <a16:creationId xmlns:a16="http://schemas.microsoft.com/office/drawing/2014/main" id="{F5DBFD58-58F0-8542-A7F7-107082D06F75}"/>
              </a:ext>
            </a:extLst>
          </p:cNvPr>
          <p:cNvSpPr>
            <a:spLocks noGrp="1"/>
          </p:cNvSpPr>
          <p:nvPr>
            <p:ph idx="1"/>
          </p:nvPr>
        </p:nvSpPr>
        <p:spPr/>
        <p:txBody>
          <a:bodyPr/>
          <a:lstStyle/>
          <a:p>
            <a:pPr marL="0" indent="0">
              <a:buNone/>
            </a:pPr>
            <a:r>
              <a:rPr lang="de-DE" dirty="0"/>
              <a:t>=&gt; Ursprünglich nur S-P-Strukturen</a:t>
            </a:r>
          </a:p>
          <a:p>
            <a:pPr>
              <a:buFont typeface="Symbol" pitchFamily="2" charset="2"/>
              <a:buChar char="Þ"/>
            </a:pPr>
            <a:r>
              <a:rPr lang="de-DE" dirty="0"/>
              <a:t>Entwicklung zu immer komplexeren, „</a:t>
            </a:r>
            <a:r>
              <a:rPr lang="de-DE" dirty="0" err="1"/>
              <a:t>zuammengesetzteren</a:t>
            </a:r>
            <a:r>
              <a:rPr lang="de-DE" dirty="0"/>
              <a:t>“ und </a:t>
            </a:r>
            <a:r>
              <a:rPr lang="de-DE" dirty="0" err="1"/>
              <a:t>abürzenden</a:t>
            </a:r>
            <a:r>
              <a:rPr lang="de-DE" dirty="0"/>
              <a:t> Satzformen </a:t>
            </a:r>
          </a:p>
          <a:p>
            <a:pPr marL="0" indent="0">
              <a:buNone/>
            </a:pPr>
            <a:r>
              <a:rPr lang="de-DE" dirty="0"/>
              <a:t>&lt;=&gt; Abnahme der „Monotonie und Weitschweifigkeit“</a:t>
            </a:r>
          </a:p>
          <a:p>
            <a:pPr marL="0" indent="0">
              <a:buNone/>
            </a:pPr>
            <a:r>
              <a:rPr lang="de-DE" dirty="0"/>
              <a:t>(Adelung 1782, II: 570-571)</a:t>
            </a:r>
          </a:p>
        </p:txBody>
      </p:sp>
      <p:sp>
        <p:nvSpPr>
          <p:cNvPr id="4" name="Foliennummernplatzhalter 3">
            <a:extLst>
              <a:ext uri="{FF2B5EF4-FFF2-40B4-BE49-F238E27FC236}">
                <a16:creationId xmlns:a16="http://schemas.microsoft.com/office/drawing/2014/main" id="{93C19CBC-BC15-3145-BB2B-30797E3BBF23}"/>
              </a:ext>
            </a:extLst>
          </p:cNvPr>
          <p:cNvSpPr>
            <a:spLocks noGrp="1"/>
          </p:cNvSpPr>
          <p:nvPr>
            <p:ph type="sldNum" sz="quarter" idx="12"/>
          </p:nvPr>
        </p:nvSpPr>
        <p:spPr/>
        <p:txBody>
          <a:bodyPr/>
          <a:lstStyle/>
          <a:p>
            <a:fld id="{0939F0C2-D316-4E2D-BB57-D9070DEF3AF1}" type="slidenum">
              <a:rPr lang="fr-FR" smtClean="0"/>
              <a:t>49</a:t>
            </a:fld>
            <a:endParaRPr lang="fr-FR"/>
          </a:p>
        </p:txBody>
      </p:sp>
    </p:spTree>
    <p:extLst>
      <p:ext uri="{BB962C8B-B14F-4D97-AF65-F5344CB8AC3E}">
        <p14:creationId xmlns:p14="http://schemas.microsoft.com/office/powerpoint/2010/main" val="373580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20E87-3D17-1049-8228-9125E99559D0}"/>
              </a:ext>
            </a:extLst>
          </p:cNvPr>
          <p:cNvSpPr>
            <a:spLocks noGrp="1"/>
          </p:cNvSpPr>
          <p:nvPr>
            <p:ph type="title"/>
          </p:nvPr>
        </p:nvSpPr>
        <p:spPr/>
        <p:txBody>
          <a:bodyPr/>
          <a:lstStyle/>
          <a:p>
            <a:r>
              <a:rPr lang="de-DE" dirty="0"/>
              <a:t>Simple et </a:t>
            </a:r>
            <a:r>
              <a:rPr lang="de-DE" dirty="0" err="1"/>
              <a:t>complexe</a:t>
            </a:r>
            <a:endParaRPr lang="de-DE" dirty="0"/>
          </a:p>
        </p:txBody>
      </p:sp>
      <p:sp>
        <p:nvSpPr>
          <p:cNvPr id="3" name="Inhaltsplatzhalter 2">
            <a:extLst>
              <a:ext uri="{FF2B5EF4-FFF2-40B4-BE49-F238E27FC236}">
                <a16:creationId xmlns:a16="http://schemas.microsoft.com/office/drawing/2014/main" id="{29BAFF48-32B9-9C43-9D56-5EB1E5401301}"/>
              </a:ext>
            </a:extLst>
          </p:cNvPr>
          <p:cNvSpPr>
            <a:spLocks noGrp="1"/>
          </p:cNvSpPr>
          <p:nvPr>
            <p:ph idx="1"/>
          </p:nvPr>
        </p:nvSpPr>
        <p:spPr/>
        <p:txBody>
          <a:bodyPr/>
          <a:lstStyle/>
          <a:p>
            <a:r>
              <a:rPr lang="fr-FR" dirty="0"/>
              <a:t>la simplicité sur le plan formel grammatical peut être d’une complexité importante sur le plan pragmatique </a:t>
            </a:r>
            <a:r>
              <a:rPr lang="fr-FR" dirty="0">
                <a:sym typeface="Wingdings" pitchFamily="2" charset="2"/>
              </a:rPr>
              <a:t> </a:t>
            </a:r>
            <a:r>
              <a:rPr lang="fr-FR" dirty="0"/>
              <a:t>le simple pouvant exiger la mobilisation d’un savoir contextuel et d`un savoir du monde supérieurs, ainsi que la mobilisation de différents scénarios et de frames associés aux sémantismes explicites et aux structures sous-jacentes (cf. </a:t>
            </a:r>
            <a:r>
              <a:rPr lang="fr-FR" dirty="0" err="1"/>
              <a:t>Ziem</a:t>
            </a:r>
            <a:r>
              <a:rPr lang="fr-FR" dirty="0"/>
              <a:t> 2014) </a:t>
            </a:r>
          </a:p>
          <a:p>
            <a:r>
              <a:rPr lang="fr-FR" dirty="0"/>
              <a:t>la complexité dans la perspective extérieure du linguiste analysant une expression </a:t>
            </a:r>
            <a:r>
              <a:rPr lang="fr-FR" i="1" dirty="0"/>
              <a:t>vs. </a:t>
            </a:r>
            <a:r>
              <a:rPr lang="fr-FR" dirty="0"/>
              <a:t>la complexité ou la simplicité usuelles telles qu’elles se présentent aux interlocuteurs (cf. </a:t>
            </a:r>
            <a:r>
              <a:rPr lang="fr-FR" dirty="0" err="1"/>
              <a:t>Imo</a:t>
            </a:r>
            <a:r>
              <a:rPr lang="fr-FR" dirty="0"/>
              <a:t> / </a:t>
            </a:r>
            <a:r>
              <a:rPr lang="fr-FR" dirty="0" err="1"/>
              <a:t>Lanwer</a:t>
            </a:r>
            <a:r>
              <a:rPr lang="fr-FR" dirty="0"/>
              <a:t> 2016 : 9</a:t>
            </a:r>
            <a:r>
              <a:rPr lang="de-DE" dirty="0"/>
              <a:t>)</a:t>
            </a:r>
          </a:p>
        </p:txBody>
      </p:sp>
      <p:sp>
        <p:nvSpPr>
          <p:cNvPr id="4" name="Foliennummernplatzhalter 3">
            <a:extLst>
              <a:ext uri="{FF2B5EF4-FFF2-40B4-BE49-F238E27FC236}">
                <a16:creationId xmlns:a16="http://schemas.microsoft.com/office/drawing/2014/main" id="{F43293D9-BF45-7141-96AB-C6D3DD8612FC}"/>
              </a:ext>
            </a:extLst>
          </p:cNvPr>
          <p:cNvSpPr>
            <a:spLocks noGrp="1"/>
          </p:cNvSpPr>
          <p:nvPr>
            <p:ph type="sldNum" sz="quarter" idx="12"/>
          </p:nvPr>
        </p:nvSpPr>
        <p:spPr/>
        <p:txBody>
          <a:bodyPr/>
          <a:lstStyle/>
          <a:p>
            <a:fld id="{0939F0C2-D316-4E2D-BB57-D9070DEF3AF1}" type="slidenum">
              <a:rPr lang="fr-FR" smtClean="0"/>
              <a:t>5</a:t>
            </a:fld>
            <a:endParaRPr lang="fr-FR"/>
          </a:p>
        </p:txBody>
      </p:sp>
    </p:spTree>
    <p:extLst>
      <p:ext uri="{BB962C8B-B14F-4D97-AF65-F5344CB8AC3E}">
        <p14:creationId xmlns:p14="http://schemas.microsoft.com/office/powerpoint/2010/main" val="3630266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4C012-14A0-4B4F-97F9-6101AE2D29BC}"/>
              </a:ext>
            </a:extLst>
          </p:cNvPr>
          <p:cNvSpPr>
            <a:spLocks noGrp="1"/>
          </p:cNvSpPr>
          <p:nvPr>
            <p:ph type="title"/>
          </p:nvPr>
        </p:nvSpPr>
        <p:spPr/>
        <p:txBody>
          <a:bodyPr/>
          <a:lstStyle/>
          <a:p>
            <a:r>
              <a:rPr lang="de-DE" b="1" dirty="0"/>
              <a:t>4.3. „</a:t>
            </a:r>
            <a:r>
              <a:rPr lang="de-DE" b="1" dirty="0" err="1"/>
              <a:t>Präcision</a:t>
            </a:r>
            <a:r>
              <a:rPr lang="de-DE" b="1" dirty="0"/>
              <a:t>“ („bündige“ oder „kernhafte Kürze“)</a:t>
            </a:r>
            <a:r>
              <a:rPr lang="de-DE" dirty="0"/>
              <a:t> </a:t>
            </a:r>
            <a:r>
              <a:rPr lang="de-DE" b="1" i="1" dirty="0"/>
              <a:t>vs.</a:t>
            </a:r>
            <a:r>
              <a:rPr lang="de-DE" b="1" dirty="0"/>
              <a:t> „</a:t>
            </a:r>
            <a:r>
              <a:rPr lang="de-DE" b="1" dirty="0" err="1"/>
              <a:t>mißverstandene</a:t>
            </a:r>
            <a:r>
              <a:rPr lang="de-DE" b="1" dirty="0"/>
              <a:t> Kürze“</a:t>
            </a:r>
            <a:endParaRPr lang="de-DE" dirty="0"/>
          </a:p>
        </p:txBody>
      </p:sp>
      <p:sp>
        <p:nvSpPr>
          <p:cNvPr id="3" name="Inhaltsplatzhalter 2">
            <a:extLst>
              <a:ext uri="{FF2B5EF4-FFF2-40B4-BE49-F238E27FC236}">
                <a16:creationId xmlns:a16="http://schemas.microsoft.com/office/drawing/2014/main" id="{B4A7A414-EDAF-3947-81C4-490B106ED954}"/>
              </a:ext>
            </a:extLst>
          </p:cNvPr>
          <p:cNvSpPr>
            <a:spLocks noGrp="1"/>
          </p:cNvSpPr>
          <p:nvPr>
            <p:ph idx="1"/>
          </p:nvPr>
        </p:nvSpPr>
        <p:spPr/>
        <p:txBody>
          <a:bodyPr>
            <a:normAutofit fontScale="92500" lnSpcReduction="10000"/>
          </a:bodyPr>
          <a:lstStyle/>
          <a:p>
            <a:r>
              <a:rPr lang="de-DE" dirty="0"/>
              <a:t>„</a:t>
            </a:r>
            <a:r>
              <a:rPr lang="de-DE" dirty="0" err="1"/>
              <a:t>mißverstandene</a:t>
            </a:r>
            <a:r>
              <a:rPr lang="de-DE" dirty="0"/>
              <a:t> Kürze“ </a:t>
            </a:r>
          </a:p>
          <a:p>
            <a:pPr lvl="1"/>
            <a:r>
              <a:rPr lang="de-DE" dirty="0"/>
              <a:t>verstößt gegen Bestimmtheit, Klarheit, Verständlichkeit und Wohllaut </a:t>
            </a:r>
          </a:p>
          <a:p>
            <a:pPr lvl="1" algn="just"/>
            <a:r>
              <a:rPr lang="de-DE" dirty="0"/>
              <a:t>entspricht sprachlich und inhaltlich „harten Ellipsen“, manchen </a:t>
            </a:r>
            <a:r>
              <a:rPr lang="de-DE" dirty="0" err="1"/>
              <a:t>Partizialkon-struktionen</a:t>
            </a:r>
            <a:r>
              <a:rPr lang="de-DE" dirty="0"/>
              <a:t>, manchen Adjektivkomposita </a:t>
            </a:r>
          </a:p>
          <a:p>
            <a:pPr lvl="2" algn="just"/>
            <a:r>
              <a:rPr lang="de-DE" sz="1900" dirty="0"/>
              <a:t>Bsp. ‚Unerlaubt’, da logisch nicht kohärent, sei z.B. „</a:t>
            </a:r>
            <a:r>
              <a:rPr lang="de-DE" sz="1900" i="1" dirty="0"/>
              <a:t>Er </a:t>
            </a:r>
            <a:r>
              <a:rPr lang="de-DE" sz="1900" i="1" dirty="0" err="1"/>
              <a:t>läugnete</a:t>
            </a:r>
            <a:r>
              <a:rPr lang="de-DE" sz="1900" i="1" dirty="0"/>
              <a:t>, </a:t>
            </a:r>
            <a:r>
              <a:rPr lang="de-DE" sz="1900" i="1" dirty="0" err="1"/>
              <a:t>daß</a:t>
            </a:r>
            <a:r>
              <a:rPr lang="de-DE" sz="1900" i="1" dirty="0"/>
              <a:t> er es versprochen, sondern nur so viel gesagt habe</a:t>
            </a:r>
            <a:r>
              <a:rPr lang="de-DE" sz="1900" dirty="0"/>
              <a:t>, wo die Verschweigung des </a:t>
            </a:r>
            <a:r>
              <a:rPr lang="de-DE" sz="1900" i="1" dirty="0"/>
              <a:t>sagte, </a:t>
            </a:r>
            <a:r>
              <a:rPr lang="de-DE" sz="1900" i="1" dirty="0" err="1"/>
              <a:t>daß</a:t>
            </a:r>
            <a:r>
              <a:rPr lang="de-DE" sz="1900" i="1" dirty="0"/>
              <a:t> er</a:t>
            </a:r>
            <a:r>
              <a:rPr lang="de-DE" sz="1900" dirty="0"/>
              <a:t>, nach dem </a:t>
            </a:r>
            <a:r>
              <a:rPr lang="de-DE" sz="1900" i="1" dirty="0"/>
              <a:t>sondern</a:t>
            </a:r>
            <a:r>
              <a:rPr lang="de-DE" sz="1900" dirty="0"/>
              <a:t>, sogar einen Widerspruch und halben Unsinn macht.“ (</a:t>
            </a:r>
            <a:r>
              <a:rPr lang="de-DE" sz="1900" baseline="30000" dirty="0"/>
              <a:t>3</a:t>
            </a:r>
            <a:r>
              <a:rPr lang="de-DE" sz="1900" dirty="0"/>
              <a:t>1789, I: 135). </a:t>
            </a:r>
          </a:p>
          <a:p>
            <a:pPr algn="just"/>
            <a:r>
              <a:rPr lang="de-DE" i="1" dirty="0"/>
              <a:t>“</a:t>
            </a:r>
            <a:r>
              <a:rPr lang="de-DE" i="1" dirty="0" err="1"/>
              <a:t>Präcision</a:t>
            </a:r>
            <a:r>
              <a:rPr lang="de-DE" i="1" dirty="0"/>
              <a:t>“ =&gt; </a:t>
            </a:r>
            <a:r>
              <a:rPr lang="de-DE" dirty="0"/>
              <a:t>„bündige“ oder „kernhafte Kürze“: </a:t>
            </a:r>
          </a:p>
          <a:p>
            <a:pPr lvl="1" algn="just"/>
            <a:r>
              <a:rPr lang="de-DE" dirty="0"/>
              <a:t>„Wenn jeder Gedanke, er sei nun </a:t>
            </a:r>
            <a:r>
              <a:rPr lang="de-DE" dirty="0" err="1"/>
              <a:t>abstract</a:t>
            </a:r>
            <a:r>
              <a:rPr lang="de-DE" dirty="0"/>
              <a:t> oder sinnlich, in die wenigsten und ausdrückendsten Worte gekleidet, und zugleich von allem entladen wird, was ihn belästigen und verdunkeln  kann, so </a:t>
            </a:r>
            <a:r>
              <a:rPr lang="de-DE" dirty="0" err="1"/>
              <a:t>muß</a:t>
            </a:r>
            <a:r>
              <a:rPr lang="de-DE" dirty="0"/>
              <a:t> er </a:t>
            </a:r>
            <a:r>
              <a:rPr lang="de-DE" dirty="0" err="1"/>
              <a:t>nothwendig</a:t>
            </a:r>
            <a:r>
              <a:rPr lang="de-DE" dirty="0"/>
              <a:t> den leichtesten, lichtvollsten und </a:t>
            </a:r>
            <a:r>
              <a:rPr lang="de-DE" dirty="0" err="1"/>
              <a:t>tieffsten</a:t>
            </a:r>
            <a:r>
              <a:rPr lang="de-DE" dirty="0"/>
              <a:t> Eindruck auf den Leser machen, </a:t>
            </a:r>
            <a:r>
              <a:rPr lang="de-DE" dirty="0" err="1"/>
              <a:t>zumahl</a:t>
            </a:r>
            <a:r>
              <a:rPr lang="de-DE" dirty="0"/>
              <a:t> die Hauptbegriffe zugleich näher zusammengerückt werden, daher ihre Übersicht dem Leser leichter wird.“ </a:t>
            </a:r>
          </a:p>
        </p:txBody>
      </p:sp>
      <p:sp>
        <p:nvSpPr>
          <p:cNvPr id="4" name="Foliennummernplatzhalter 3">
            <a:extLst>
              <a:ext uri="{FF2B5EF4-FFF2-40B4-BE49-F238E27FC236}">
                <a16:creationId xmlns:a16="http://schemas.microsoft.com/office/drawing/2014/main" id="{80E3A9A1-AC14-E849-8213-0F30DFF67627}"/>
              </a:ext>
            </a:extLst>
          </p:cNvPr>
          <p:cNvSpPr>
            <a:spLocks noGrp="1"/>
          </p:cNvSpPr>
          <p:nvPr>
            <p:ph type="sldNum" sz="quarter" idx="12"/>
          </p:nvPr>
        </p:nvSpPr>
        <p:spPr/>
        <p:txBody>
          <a:bodyPr/>
          <a:lstStyle/>
          <a:p>
            <a:fld id="{0939F0C2-D316-4E2D-BB57-D9070DEF3AF1}" type="slidenum">
              <a:rPr lang="fr-FR" smtClean="0"/>
              <a:t>50</a:t>
            </a:fld>
            <a:endParaRPr lang="fr-FR"/>
          </a:p>
        </p:txBody>
      </p:sp>
    </p:spTree>
    <p:extLst>
      <p:ext uri="{BB962C8B-B14F-4D97-AF65-F5344CB8AC3E}">
        <p14:creationId xmlns:p14="http://schemas.microsoft.com/office/powerpoint/2010/main" val="870127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3971A-F078-6E44-BDFC-CE8D9989C463}"/>
              </a:ext>
            </a:extLst>
          </p:cNvPr>
          <p:cNvSpPr>
            <a:spLocks noGrp="1"/>
          </p:cNvSpPr>
          <p:nvPr>
            <p:ph type="title"/>
          </p:nvPr>
        </p:nvSpPr>
        <p:spPr/>
        <p:txBody>
          <a:bodyPr/>
          <a:lstStyle/>
          <a:p>
            <a:r>
              <a:rPr lang="de-DE" dirty="0"/>
              <a:t>….</a:t>
            </a:r>
            <a:r>
              <a:rPr lang="de-DE" dirty="0" err="1"/>
              <a:t>Präcision</a:t>
            </a:r>
            <a:endParaRPr lang="de-DE" dirty="0"/>
          </a:p>
        </p:txBody>
      </p:sp>
      <p:sp>
        <p:nvSpPr>
          <p:cNvPr id="3" name="Inhaltsplatzhalter 2">
            <a:extLst>
              <a:ext uri="{FF2B5EF4-FFF2-40B4-BE49-F238E27FC236}">
                <a16:creationId xmlns:a16="http://schemas.microsoft.com/office/drawing/2014/main" id="{94B21788-8A60-B44A-ACFB-4F758B6950CF}"/>
              </a:ext>
            </a:extLst>
          </p:cNvPr>
          <p:cNvSpPr>
            <a:spLocks noGrp="1"/>
          </p:cNvSpPr>
          <p:nvPr>
            <p:ph idx="1"/>
          </p:nvPr>
        </p:nvSpPr>
        <p:spPr/>
        <p:txBody>
          <a:bodyPr/>
          <a:lstStyle/>
          <a:p>
            <a:pPr algn="just"/>
            <a:r>
              <a:rPr lang="de-DE" dirty="0"/>
              <a:t>„Eine geschickte und lichtvolle Verbindung trägt sehr viel zur </a:t>
            </a:r>
            <a:r>
              <a:rPr lang="de-DE" dirty="0" err="1"/>
              <a:t>Präcision</a:t>
            </a:r>
            <a:r>
              <a:rPr lang="de-DE" dirty="0"/>
              <a:t> </a:t>
            </a:r>
            <a:r>
              <a:rPr lang="de-DE" dirty="0" err="1"/>
              <a:t>bey</a:t>
            </a:r>
            <a:r>
              <a:rPr lang="de-DE" dirty="0"/>
              <a:t>. Einzeln hingeworfene Ideen zerstreuen und verwirren den Leser so sehr, als einzeln hingestellte Figuren in einem </a:t>
            </a:r>
            <a:r>
              <a:rPr lang="de-DE" dirty="0" err="1"/>
              <a:t>Gemählde</a:t>
            </a:r>
            <a:r>
              <a:rPr lang="de-DE" dirty="0"/>
              <a:t>, wo man nicht weiß, was sie wollen und warum sie da sind.“ (1785: 205) </a:t>
            </a:r>
          </a:p>
          <a:p>
            <a:pPr algn="just"/>
            <a:r>
              <a:rPr lang="de-DE" dirty="0"/>
              <a:t>Bsp.: „</a:t>
            </a:r>
            <a:r>
              <a:rPr lang="de-DE" dirty="0" err="1"/>
              <a:t>Stürmendes</a:t>
            </a:r>
            <a:r>
              <a:rPr lang="de-DE" dirty="0"/>
              <a:t> Feuer! </a:t>
            </a:r>
            <a:r>
              <a:rPr lang="de-DE" dirty="0" err="1"/>
              <a:t>lösche</a:t>
            </a:r>
            <a:r>
              <a:rPr lang="de-DE" dirty="0"/>
              <a:t>; </a:t>
            </a:r>
            <a:r>
              <a:rPr lang="de-DE" dirty="0" err="1"/>
              <a:t>Wogensturz</a:t>
            </a:r>
            <a:r>
              <a:rPr lang="de-DE" dirty="0"/>
              <a:t>! weiche aus. Furchtbare Imagination! </a:t>
            </a:r>
            <a:r>
              <a:rPr lang="de-DE" dirty="0" err="1"/>
              <a:t>machs</a:t>
            </a:r>
            <a:r>
              <a:rPr lang="de-DE" dirty="0"/>
              <a:t> Kreuz! </a:t>
            </a:r>
            <a:r>
              <a:rPr lang="de-DE" dirty="0" err="1"/>
              <a:t>Großheit</a:t>
            </a:r>
            <a:r>
              <a:rPr lang="de-DE" dirty="0"/>
              <a:t> der Gesinnungen! Setz die </a:t>
            </a:r>
            <a:r>
              <a:rPr lang="de-DE" dirty="0" err="1"/>
              <a:t>Staats-Perücke</a:t>
            </a:r>
            <a:r>
              <a:rPr lang="de-DE" dirty="0"/>
              <a:t> gerade. </a:t>
            </a:r>
            <a:r>
              <a:rPr lang="de-DE" dirty="0" err="1"/>
              <a:t>Gedankenfülle</a:t>
            </a:r>
            <a:r>
              <a:rPr lang="de-DE" dirty="0"/>
              <a:t>! lese viel. Sprachstärke! sinne nach Zartheit, Empfindung! Sich in Spiegel. Nur der wahre Mensch empfindet. </a:t>
            </a:r>
            <a:r>
              <a:rPr lang="de-DE" dirty="0" err="1"/>
              <a:t>Schubart</a:t>
            </a:r>
            <a:r>
              <a:rPr lang="de-DE" dirty="0"/>
              <a:t>“(1785: 205-206) </a:t>
            </a:r>
          </a:p>
        </p:txBody>
      </p:sp>
      <p:sp>
        <p:nvSpPr>
          <p:cNvPr id="4" name="Foliennummernplatzhalter 3">
            <a:extLst>
              <a:ext uri="{FF2B5EF4-FFF2-40B4-BE49-F238E27FC236}">
                <a16:creationId xmlns:a16="http://schemas.microsoft.com/office/drawing/2014/main" id="{C0127CA2-5EAF-614A-A4F8-CAFAABEC1218}"/>
              </a:ext>
            </a:extLst>
          </p:cNvPr>
          <p:cNvSpPr>
            <a:spLocks noGrp="1"/>
          </p:cNvSpPr>
          <p:nvPr>
            <p:ph type="sldNum" sz="quarter" idx="12"/>
          </p:nvPr>
        </p:nvSpPr>
        <p:spPr/>
        <p:txBody>
          <a:bodyPr/>
          <a:lstStyle/>
          <a:p>
            <a:fld id="{0939F0C2-D316-4E2D-BB57-D9070DEF3AF1}" type="slidenum">
              <a:rPr lang="fr-FR" smtClean="0"/>
              <a:t>51</a:t>
            </a:fld>
            <a:endParaRPr lang="fr-FR"/>
          </a:p>
        </p:txBody>
      </p:sp>
    </p:spTree>
    <p:extLst>
      <p:ext uri="{BB962C8B-B14F-4D97-AF65-F5344CB8AC3E}">
        <p14:creationId xmlns:p14="http://schemas.microsoft.com/office/powerpoint/2010/main" val="2342070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CEE8F-E12A-BB4F-AC9B-8EF22176F8E2}"/>
              </a:ext>
            </a:extLst>
          </p:cNvPr>
          <p:cNvSpPr>
            <a:spLocks noGrp="1"/>
          </p:cNvSpPr>
          <p:nvPr>
            <p:ph type="title"/>
          </p:nvPr>
        </p:nvSpPr>
        <p:spPr/>
        <p:txBody>
          <a:bodyPr/>
          <a:lstStyle/>
          <a:p>
            <a:r>
              <a:rPr lang="de-DE" dirty="0"/>
              <a:t>W. und </a:t>
            </a:r>
            <a:r>
              <a:rPr lang="de-DE" i="1" dirty="0" err="1"/>
              <a:t>Präcision</a:t>
            </a:r>
            <a:r>
              <a:rPr lang="de-DE" dirty="0"/>
              <a:t> bei Adelung</a:t>
            </a:r>
          </a:p>
        </p:txBody>
      </p:sp>
      <p:sp>
        <p:nvSpPr>
          <p:cNvPr id="3" name="Inhaltsplatzhalter 2">
            <a:extLst>
              <a:ext uri="{FF2B5EF4-FFF2-40B4-BE49-F238E27FC236}">
                <a16:creationId xmlns:a16="http://schemas.microsoft.com/office/drawing/2014/main" id="{CE50D491-7FF6-154C-AC13-011F55D2CD0B}"/>
              </a:ext>
            </a:extLst>
          </p:cNvPr>
          <p:cNvSpPr>
            <a:spLocks noGrp="1"/>
          </p:cNvSpPr>
          <p:nvPr>
            <p:ph idx="1"/>
          </p:nvPr>
        </p:nvSpPr>
        <p:spPr/>
        <p:txBody>
          <a:bodyPr>
            <a:normAutofit fontScale="92500" lnSpcReduction="10000"/>
          </a:bodyPr>
          <a:lstStyle/>
          <a:p>
            <a:pPr marL="0" indent="0">
              <a:buNone/>
            </a:pPr>
            <a:r>
              <a:rPr lang="de-DE" dirty="0"/>
              <a:t>mit Bezug auf </a:t>
            </a:r>
          </a:p>
          <a:p>
            <a:pPr algn="just"/>
            <a:r>
              <a:rPr lang="de-DE" dirty="0"/>
              <a:t>den dargestellten Inhalt / den „Verstand“ einer Rede / eines Textes, d.i. die „Reihe der Vorstellungen“, die beim Hörer / Leser erweckt werden sollen</a:t>
            </a:r>
          </a:p>
          <a:p>
            <a:pPr algn="just"/>
            <a:r>
              <a:rPr lang="de-DE" dirty="0"/>
              <a:t>die gedankliche Qualität des Schreibers und seine Beherrschung der Bedeutungsgehalte der Lexik</a:t>
            </a:r>
          </a:p>
          <a:p>
            <a:pPr marL="0" indent="0" algn="just">
              <a:buNone/>
            </a:pPr>
            <a:r>
              <a:rPr lang="de-DE" dirty="0"/>
              <a:t>=&gt; ‚</a:t>
            </a:r>
            <a:r>
              <a:rPr lang="de-DE" dirty="0" err="1"/>
              <a:t>Textprogession</a:t>
            </a:r>
            <a:r>
              <a:rPr lang="de-DE" dirty="0"/>
              <a:t>, -kohäsion, -kohärenz‘</a:t>
            </a:r>
          </a:p>
          <a:p>
            <a:pPr algn="just"/>
            <a:r>
              <a:rPr lang="de-DE" dirty="0"/>
              <a:t>die Wirkung auf den jeweiligen Adressaten(kreis).</a:t>
            </a:r>
          </a:p>
          <a:p>
            <a:pPr algn="just"/>
            <a:r>
              <a:rPr lang="de-DE" dirty="0"/>
              <a:t>unterschiedliche sprachliche Einheiten, die entweder W. oder P. bewirken oder bewirken können</a:t>
            </a:r>
          </a:p>
          <a:p>
            <a:pPr algn="just"/>
            <a:r>
              <a:rPr lang="de-DE" dirty="0"/>
              <a:t>sowie die jeweilige Intention des Sprechers (belustigen, belehren…), ein Punkt, den ich hier nicht ansprechen </a:t>
            </a:r>
          </a:p>
        </p:txBody>
      </p:sp>
      <p:sp>
        <p:nvSpPr>
          <p:cNvPr id="4" name="Foliennummernplatzhalter 3">
            <a:extLst>
              <a:ext uri="{FF2B5EF4-FFF2-40B4-BE49-F238E27FC236}">
                <a16:creationId xmlns:a16="http://schemas.microsoft.com/office/drawing/2014/main" id="{40C047F7-DCE6-FD49-AD35-EF987368F07A}"/>
              </a:ext>
            </a:extLst>
          </p:cNvPr>
          <p:cNvSpPr>
            <a:spLocks noGrp="1"/>
          </p:cNvSpPr>
          <p:nvPr>
            <p:ph type="sldNum" sz="quarter" idx="12"/>
          </p:nvPr>
        </p:nvSpPr>
        <p:spPr/>
        <p:txBody>
          <a:bodyPr/>
          <a:lstStyle/>
          <a:p>
            <a:fld id="{0939F0C2-D316-4E2D-BB57-D9070DEF3AF1}" type="slidenum">
              <a:rPr lang="fr-FR" smtClean="0"/>
              <a:t>52</a:t>
            </a:fld>
            <a:endParaRPr lang="fr-FR"/>
          </a:p>
        </p:txBody>
      </p:sp>
    </p:spTree>
    <p:extLst>
      <p:ext uri="{BB962C8B-B14F-4D97-AF65-F5344CB8AC3E}">
        <p14:creationId xmlns:p14="http://schemas.microsoft.com/office/powerpoint/2010/main" val="2570271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3FB90-99BF-6E42-A819-B11EE6BE726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61AB1A5-B2A9-2A44-8CBA-CA2525C0C0D6}"/>
              </a:ext>
            </a:extLst>
          </p:cNvPr>
          <p:cNvSpPr>
            <a:spLocks noGrp="1"/>
          </p:cNvSpPr>
          <p:nvPr>
            <p:ph idx="1"/>
          </p:nvPr>
        </p:nvSpPr>
        <p:spPr/>
        <p:txBody>
          <a:bodyPr numCol="3">
            <a:normAutofit fontScale="62500" lnSpcReduction="20000"/>
          </a:bodyPr>
          <a:lstStyle/>
          <a:p>
            <a:r>
              <a:rPr lang="de-DE" dirty="0"/>
              <a:t>Präzision</a:t>
            </a:r>
          </a:p>
          <a:p>
            <a:r>
              <a:rPr lang="de-DE" dirty="0"/>
              <a:t>Verständlichkeit</a:t>
            </a:r>
          </a:p>
          <a:p>
            <a:r>
              <a:rPr lang="de-DE" dirty="0"/>
              <a:t>Vollständigkeit (grammatische logische ästhetische)</a:t>
            </a:r>
          </a:p>
          <a:p>
            <a:r>
              <a:rPr lang="de-DE" dirty="0"/>
              <a:t>Leichtigkeit</a:t>
            </a:r>
          </a:p>
          <a:p>
            <a:r>
              <a:rPr lang="de-DE" dirty="0"/>
              <a:t>Bestimmtheit </a:t>
            </a:r>
          </a:p>
          <a:p>
            <a:r>
              <a:rPr lang="de-DE" dirty="0"/>
              <a:t>Kürze</a:t>
            </a:r>
          </a:p>
          <a:p>
            <a:r>
              <a:rPr lang="de-DE" dirty="0"/>
              <a:t>Lakonische Kürze</a:t>
            </a:r>
          </a:p>
          <a:p>
            <a:r>
              <a:rPr lang="de-DE" dirty="0"/>
              <a:t>Nachdruck</a:t>
            </a:r>
          </a:p>
          <a:p>
            <a:r>
              <a:rPr lang="de-DE" dirty="0"/>
              <a:t>Schwankendes</a:t>
            </a:r>
          </a:p>
          <a:p>
            <a:r>
              <a:rPr lang="de-DE" dirty="0"/>
              <a:t>Mattigkeit</a:t>
            </a:r>
          </a:p>
          <a:p>
            <a:r>
              <a:rPr lang="de-DE" dirty="0"/>
              <a:t>Wässrigkeit </a:t>
            </a:r>
          </a:p>
          <a:p>
            <a:r>
              <a:rPr lang="de-DE" dirty="0"/>
              <a:t>Unbestimmtheit </a:t>
            </a:r>
          </a:p>
          <a:p>
            <a:r>
              <a:rPr lang="de-DE" dirty="0"/>
              <a:t>Kraftlosigkeit </a:t>
            </a:r>
          </a:p>
          <a:p>
            <a:r>
              <a:rPr lang="de-DE" dirty="0"/>
              <a:t>Schief </a:t>
            </a:r>
          </a:p>
          <a:p>
            <a:r>
              <a:rPr lang="de-DE" dirty="0"/>
              <a:t>Schielend </a:t>
            </a:r>
          </a:p>
          <a:p>
            <a:r>
              <a:rPr lang="de-DE" dirty="0"/>
              <a:t>übelverstandene Kürze</a:t>
            </a:r>
          </a:p>
          <a:p>
            <a:r>
              <a:rPr lang="de-DE" dirty="0"/>
              <a:t>Umschweife </a:t>
            </a:r>
          </a:p>
          <a:p>
            <a:r>
              <a:rPr lang="de-DE" dirty="0"/>
              <a:t>„leerer </a:t>
            </a:r>
            <a:r>
              <a:rPr lang="de-DE" dirty="0" err="1"/>
              <a:t>Überfluß</a:t>
            </a:r>
            <a:r>
              <a:rPr lang="de-DE" dirty="0"/>
              <a:t>“ </a:t>
            </a:r>
          </a:p>
          <a:p>
            <a:r>
              <a:rPr lang="de-DE" dirty="0"/>
              <a:t>Härte </a:t>
            </a:r>
          </a:p>
          <a:p>
            <a:r>
              <a:rPr lang="de-DE" dirty="0"/>
              <a:t>„harte Ellipsen“</a:t>
            </a:r>
          </a:p>
          <a:p>
            <a:r>
              <a:rPr lang="de-DE" dirty="0"/>
              <a:t>Dunkelheit </a:t>
            </a:r>
          </a:p>
          <a:p>
            <a:r>
              <a:rPr lang="de-DE" dirty="0"/>
              <a:t>Schleppend</a:t>
            </a:r>
          </a:p>
          <a:p>
            <a:r>
              <a:rPr lang="de-DE" dirty="0" err="1"/>
              <a:t>Unnützliches</a:t>
            </a:r>
            <a:r>
              <a:rPr lang="de-DE" dirty="0"/>
              <a:t> </a:t>
            </a:r>
          </a:p>
          <a:p>
            <a:r>
              <a:rPr lang="de-DE" dirty="0"/>
              <a:t>Verwirrung</a:t>
            </a:r>
          </a:p>
          <a:p>
            <a:r>
              <a:rPr lang="de-DE" dirty="0"/>
              <a:t>verworren</a:t>
            </a:r>
          </a:p>
          <a:p>
            <a:r>
              <a:rPr lang="de-DE" dirty="0"/>
              <a:t>Verstümmelung</a:t>
            </a:r>
          </a:p>
          <a:p>
            <a:r>
              <a:rPr lang="de-DE" dirty="0"/>
              <a:t>„halb gedachtes“</a:t>
            </a:r>
          </a:p>
          <a:p>
            <a:r>
              <a:rPr lang="de-DE" dirty="0"/>
              <a:t>Umschreibungen </a:t>
            </a:r>
          </a:p>
          <a:p>
            <a:r>
              <a:rPr lang="de-DE" dirty="0"/>
              <a:t>„</a:t>
            </a:r>
            <a:r>
              <a:rPr lang="de-DE" dirty="0" err="1"/>
              <a:t>Wiederhohlungen</a:t>
            </a:r>
            <a:r>
              <a:rPr lang="de-DE" dirty="0"/>
              <a:t>“  </a:t>
            </a:r>
          </a:p>
          <a:p>
            <a:r>
              <a:rPr lang="de-DE" dirty="0"/>
              <a:t>barbarisch</a:t>
            </a:r>
          </a:p>
          <a:p>
            <a:r>
              <a:rPr lang="de-DE" dirty="0"/>
              <a:t>Umschreibung </a:t>
            </a:r>
          </a:p>
          <a:p>
            <a:r>
              <a:rPr lang="de-DE" dirty="0"/>
              <a:t>Periphrase </a:t>
            </a:r>
          </a:p>
          <a:p>
            <a:r>
              <a:rPr lang="de-DE" dirty="0"/>
              <a:t>Umschweif</a:t>
            </a:r>
          </a:p>
          <a:p>
            <a:r>
              <a:rPr lang="de-DE" dirty="0"/>
              <a:t>wortreich</a:t>
            </a:r>
          </a:p>
          <a:p>
            <a:r>
              <a:rPr lang="de-DE" dirty="0" err="1"/>
              <a:t>Prätiöses</a:t>
            </a:r>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CE79DBDC-D95C-8B49-A484-B97EDA1788DD}"/>
              </a:ext>
            </a:extLst>
          </p:cNvPr>
          <p:cNvSpPr>
            <a:spLocks noGrp="1"/>
          </p:cNvSpPr>
          <p:nvPr>
            <p:ph type="sldNum" sz="quarter" idx="12"/>
          </p:nvPr>
        </p:nvSpPr>
        <p:spPr/>
        <p:txBody>
          <a:bodyPr/>
          <a:lstStyle/>
          <a:p>
            <a:fld id="{0939F0C2-D316-4E2D-BB57-D9070DEF3AF1}" type="slidenum">
              <a:rPr lang="fr-FR" smtClean="0"/>
              <a:t>53</a:t>
            </a:fld>
            <a:endParaRPr lang="fr-FR"/>
          </a:p>
        </p:txBody>
      </p:sp>
    </p:spTree>
    <p:extLst>
      <p:ext uri="{BB962C8B-B14F-4D97-AF65-F5344CB8AC3E}">
        <p14:creationId xmlns:p14="http://schemas.microsoft.com/office/powerpoint/2010/main" val="3113311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CEE86-5370-5744-8D7F-C424ED78932D}"/>
              </a:ext>
            </a:extLst>
          </p:cNvPr>
          <p:cNvSpPr>
            <a:spLocks noGrp="1"/>
          </p:cNvSpPr>
          <p:nvPr>
            <p:ph type="title"/>
          </p:nvPr>
        </p:nvSpPr>
        <p:spPr/>
        <p:txBody>
          <a:bodyPr/>
          <a:lstStyle/>
          <a:p>
            <a:pPr algn="ctr"/>
            <a:r>
              <a:rPr lang="de-DE" dirty="0"/>
              <a:t>Vielen Dank für Ihre Aufmerksamkeit!</a:t>
            </a:r>
          </a:p>
        </p:txBody>
      </p:sp>
      <p:sp>
        <p:nvSpPr>
          <p:cNvPr id="3" name="Inhaltsplatzhalter 2">
            <a:extLst>
              <a:ext uri="{FF2B5EF4-FFF2-40B4-BE49-F238E27FC236}">
                <a16:creationId xmlns:a16="http://schemas.microsoft.com/office/drawing/2014/main" id="{CB620FE3-81EF-3E42-ADC7-C60C187799D7}"/>
              </a:ext>
            </a:extLst>
          </p:cNvPr>
          <p:cNvSpPr>
            <a:spLocks noGrp="1"/>
          </p:cNvSpPr>
          <p:nvPr>
            <p:ph idx="1"/>
          </p:nvPr>
        </p:nvSpPr>
        <p:spPr>
          <a:xfrm>
            <a:off x="2831757" y="3552825"/>
            <a:ext cx="10515600" cy="4351338"/>
          </a:xfrm>
        </p:spPr>
        <p:txBody>
          <a:bodyPr/>
          <a:lstStyle/>
          <a:p>
            <a:endParaRPr lang="de-DE" dirty="0"/>
          </a:p>
        </p:txBody>
      </p:sp>
      <p:sp>
        <p:nvSpPr>
          <p:cNvPr id="4" name="Foliennummernplatzhalter 3">
            <a:extLst>
              <a:ext uri="{FF2B5EF4-FFF2-40B4-BE49-F238E27FC236}">
                <a16:creationId xmlns:a16="http://schemas.microsoft.com/office/drawing/2014/main" id="{56D00B59-7FA8-2F42-8348-5A082A3F7E58}"/>
              </a:ext>
            </a:extLst>
          </p:cNvPr>
          <p:cNvSpPr>
            <a:spLocks noGrp="1"/>
          </p:cNvSpPr>
          <p:nvPr>
            <p:ph type="sldNum" sz="quarter" idx="12"/>
          </p:nvPr>
        </p:nvSpPr>
        <p:spPr/>
        <p:txBody>
          <a:bodyPr/>
          <a:lstStyle/>
          <a:p>
            <a:fld id="{0939F0C2-D316-4E2D-BB57-D9070DEF3AF1}" type="slidenum">
              <a:rPr lang="fr-FR" smtClean="0"/>
              <a:t>54</a:t>
            </a:fld>
            <a:endParaRPr lang="fr-FR"/>
          </a:p>
        </p:txBody>
      </p:sp>
      <p:sp>
        <p:nvSpPr>
          <p:cNvPr id="5" name="Rectangle 2">
            <a:extLst>
              <a:ext uri="{FF2B5EF4-FFF2-40B4-BE49-F238E27FC236}">
                <a16:creationId xmlns:a16="http://schemas.microsoft.com/office/drawing/2014/main" id="{AC6D934A-D849-AD46-B2B9-1164D418685D}"/>
              </a:ext>
            </a:extLst>
          </p:cNvPr>
          <p:cNvSpPr>
            <a:spLocks noChangeArrowheads="1"/>
          </p:cNvSpPr>
          <p:nvPr/>
        </p:nvSpPr>
        <p:spPr bwMode="auto">
          <a:xfrm>
            <a:off x="1993557" y="172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Grafik 12" descr="page1image39965152">
            <a:extLst>
              <a:ext uri="{FF2B5EF4-FFF2-40B4-BE49-F238E27FC236}">
                <a16:creationId xmlns:a16="http://schemas.microsoft.com/office/drawing/2014/main" id="{9772CEF2-DE82-C541-B529-B39A5EAF2D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84611" y="1382751"/>
            <a:ext cx="9969189" cy="547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896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F6371-A01E-2C42-8795-460F3E0029E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39E0B98-C925-BE4B-AFEB-D280DEBF7ACC}"/>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9847430E-F875-1243-9B57-5F82F8DA2606}"/>
              </a:ext>
            </a:extLst>
          </p:cNvPr>
          <p:cNvSpPr>
            <a:spLocks noGrp="1"/>
          </p:cNvSpPr>
          <p:nvPr>
            <p:ph type="sldNum" sz="quarter" idx="12"/>
          </p:nvPr>
        </p:nvSpPr>
        <p:spPr/>
        <p:txBody>
          <a:bodyPr/>
          <a:lstStyle/>
          <a:p>
            <a:fld id="{0939F0C2-D316-4E2D-BB57-D9070DEF3AF1}" type="slidenum">
              <a:rPr lang="fr-FR" smtClean="0"/>
              <a:t>55</a:t>
            </a:fld>
            <a:endParaRPr lang="fr-FR"/>
          </a:p>
        </p:txBody>
      </p:sp>
    </p:spTree>
    <p:extLst>
      <p:ext uri="{BB962C8B-B14F-4D97-AF65-F5344CB8AC3E}">
        <p14:creationId xmlns:p14="http://schemas.microsoft.com/office/powerpoint/2010/main" val="1107858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85B88-E72C-7249-B7F8-F311AE3277D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0107E95-D8F0-3F43-89F4-A88E4E106456}"/>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971055AA-27D9-BA4B-B794-EACB2F900339}"/>
              </a:ext>
            </a:extLst>
          </p:cNvPr>
          <p:cNvSpPr>
            <a:spLocks noGrp="1"/>
          </p:cNvSpPr>
          <p:nvPr>
            <p:ph type="sldNum" sz="quarter" idx="12"/>
          </p:nvPr>
        </p:nvSpPr>
        <p:spPr/>
        <p:txBody>
          <a:bodyPr/>
          <a:lstStyle/>
          <a:p>
            <a:fld id="{0939F0C2-D316-4E2D-BB57-D9070DEF3AF1}" type="slidenum">
              <a:rPr lang="fr-FR" smtClean="0"/>
              <a:t>56</a:t>
            </a:fld>
            <a:endParaRPr lang="fr-FR"/>
          </a:p>
        </p:txBody>
      </p:sp>
    </p:spTree>
    <p:extLst>
      <p:ext uri="{BB962C8B-B14F-4D97-AF65-F5344CB8AC3E}">
        <p14:creationId xmlns:p14="http://schemas.microsoft.com/office/powerpoint/2010/main" val="339058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5D4A8-D59A-3F48-9B57-4AF1E078CA2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4DB95C5-4A4A-0B46-97E9-2A42DC2E99F9}"/>
              </a:ext>
            </a:extLst>
          </p:cNvPr>
          <p:cNvSpPr>
            <a:spLocks noGrp="1"/>
          </p:cNvSpPr>
          <p:nvPr>
            <p:ph idx="1"/>
          </p:nvPr>
        </p:nvSpPr>
        <p:spPr/>
        <p:txBody>
          <a:bodyPr/>
          <a:lstStyle/>
          <a:p>
            <a:r>
              <a:rPr lang="fr-FR" dirty="0"/>
              <a:t>Des acronymes courants formellement brefs et simples : H</a:t>
            </a:r>
            <a:r>
              <a:rPr lang="fr-FR" baseline="-25000" dirty="0"/>
              <a:t>2</a:t>
            </a:r>
            <a:r>
              <a:rPr lang="fr-FR" dirty="0"/>
              <a:t>O </a:t>
            </a:r>
          </a:p>
          <a:p>
            <a:r>
              <a:rPr lang="fr-FR" dirty="0"/>
              <a:t>des expressions formées sur des modèles syntaxiques préexistants (cf. par ex. </a:t>
            </a:r>
            <a:r>
              <a:rPr lang="fr-FR" dirty="0" err="1"/>
              <a:t>Lüger</a:t>
            </a:r>
            <a:r>
              <a:rPr lang="fr-FR" dirty="0"/>
              <a:t> 2007 : 452) : </a:t>
            </a:r>
            <a:r>
              <a:rPr lang="fr-FR" i="1" dirty="0"/>
              <a:t>comment veux-tu que je sache cela / que je t’aime ? (</a:t>
            </a:r>
            <a:r>
              <a:rPr lang="fr-FR" dirty="0"/>
              <a:t>cf. aussi </a:t>
            </a:r>
            <a:r>
              <a:rPr lang="fr-FR" dirty="0" err="1"/>
              <a:t>Häcki-Buhofer</a:t>
            </a:r>
            <a:r>
              <a:rPr lang="fr-FR" dirty="0"/>
              <a:t> 2004)</a:t>
            </a:r>
          </a:p>
          <a:p>
            <a:pPr marL="0" indent="0">
              <a:buNone/>
            </a:pPr>
            <a:r>
              <a:rPr lang="fr-FR" dirty="0"/>
              <a:t>=&gt; complexité et simplicité dans une perspective procédurale de la production et de la compréhension</a:t>
            </a:r>
          </a:p>
        </p:txBody>
      </p:sp>
      <p:sp>
        <p:nvSpPr>
          <p:cNvPr id="4" name="Foliennummernplatzhalter 3">
            <a:extLst>
              <a:ext uri="{FF2B5EF4-FFF2-40B4-BE49-F238E27FC236}">
                <a16:creationId xmlns:a16="http://schemas.microsoft.com/office/drawing/2014/main" id="{70094066-6B71-E94D-8B0F-D37F841E089B}"/>
              </a:ext>
            </a:extLst>
          </p:cNvPr>
          <p:cNvSpPr>
            <a:spLocks noGrp="1"/>
          </p:cNvSpPr>
          <p:nvPr>
            <p:ph type="sldNum" sz="quarter" idx="12"/>
          </p:nvPr>
        </p:nvSpPr>
        <p:spPr/>
        <p:txBody>
          <a:bodyPr/>
          <a:lstStyle/>
          <a:p>
            <a:fld id="{0939F0C2-D316-4E2D-BB57-D9070DEF3AF1}" type="slidenum">
              <a:rPr lang="fr-FR" smtClean="0"/>
              <a:t>6</a:t>
            </a:fld>
            <a:endParaRPr lang="fr-FR"/>
          </a:p>
        </p:txBody>
      </p:sp>
    </p:spTree>
    <p:extLst>
      <p:ext uri="{BB962C8B-B14F-4D97-AF65-F5344CB8AC3E}">
        <p14:creationId xmlns:p14="http://schemas.microsoft.com/office/powerpoint/2010/main" val="89111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3F63B-BB5F-4D47-83AC-EB3663BB71E1}"/>
              </a:ext>
            </a:extLst>
          </p:cNvPr>
          <p:cNvSpPr>
            <a:spLocks noGrp="1"/>
          </p:cNvSpPr>
          <p:nvPr>
            <p:ph type="title"/>
          </p:nvPr>
        </p:nvSpPr>
        <p:spPr/>
        <p:txBody>
          <a:bodyPr/>
          <a:lstStyle/>
          <a:p>
            <a:r>
              <a:rPr lang="de-DE" i="1" dirty="0"/>
              <a:t>Simple</a:t>
            </a:r>
            <a:r>
              <a:rPr lang="de-DE" dirty="0"/>
              <a:t> et </a:t>
            </a:r>
            <a:r>
              <a:rPr lang="de-DE" i="1" dirty="0" err="1"/>
              <a:t>complexe</a:t>
            </a:r>
            <a:r>
              <a:rPr lang="de-DE" dirty="0"/>
              <a:t> au 18</a:t>
            </a:r>
            <a:r>
              <a:rPr lang="de-DE" baseline="30000" dirty="0"/>
              <a:t>e</a:t>
            </a:r>
            <a:r>
              <a:rPr lang="de-DE" dirty="0"/>
              <a:t> </a:t>
            </a:r>
            <a:r>
              <a:rPr lang="de-DE" dirty="0" err="1"/>
              <a:t>siècle</a:t>
            </a:r>
            <a:endParaRPr lang="de-DE" dirty="0"/>
          </a:p>
        </p:txBody>
      </p:sp>
      <p:sp>
        <p:nvSpPr>
          <p:cNvPr id="3" name="Inhaltsplatzhalter 2">
            <a:extLst>
              <a:ext uri="{FF2B5EF4-FFF2-40B4-BE49-F238E27FC236}">
                <a16:creationId xmlns:a16="http://schemas.microsoft.com/office/drawing/2014/main" id="{1C06EBDE-2E3E-054C-9490-81C3AF741D0A}"/>
              </a:ext>
            </a:extLst>
          </p:cNvPr>
          <p:cNvSpPr>
            <a:spLocks noGrp="1"/>
          </p:cNvSpPr>
          <p:nvPr>
            <p:ph idx="1"/>
          </p:nvPr>
        </p:nvSpPr>
        <p:spPr/>
        <p:txBody>
          <a:bodyPr>
            <a:normAutofit fontScale="92500" lnSpcReduction="20000"/>
          </a:bodyPr>
          <a:lstStyle/>
          <a:p>
            <a:pPr marL="0" indent="0">
              <a:buNone/>
            </a:pPr>
            <a:r>
              <a:rPr lang="fr-FR" i="1" dirty="0"/>
              <a:t>simple  « </a:t>
            </a:r>
            <a:r>
              <a:rPr lang="fr-FR" i="1" dirty="0" err="1"/>
              <a:t>einfach</a:t>
            </a:r>
            <a:r>
              <a:rPr lang="fr-FR" i="1" dirty="0"/>
              <a:t> » </a:t>
            </a:r>
            <a:endParaRPr lang="fr-FR" dirty="0"/>
          </a:p>
          <a:p>
            <a:pPr marL="0" indent="0">
              <a:buNone/>
            </a:pPr>
            <a:r>
              <a:rPr lang="fr-FR" i="1" dirty="0"/>
              <a:t>complexe</a:t>
            </a:r>
            <a:r>
              <a:rPr lang="fr-FR" dirty="0"/>
              <a:t> –</a:t>
            </a:r>
            <a:r>
              <a:rPr lang="fr-FR" i="1" dirty="0"/>
              <a:t> « </a:t>
            </a:r>
            <a:r>
              <a:rPr lang="fr-FR" i="1" dirty="0" err="1"/>
              <a:t>zusammen</a:t>
            </a:r>
            <a:r>
              <a:rPr lang="fr-FR" i="1" dirty="0"/>
              <a:t> </a:t>
            </a:r>
            <a:r>
              <a:rPr lang="fr-FR" i="1" dirty="0" err="1"/>
              <a:t>gesetz</a:t>
            </a:r>
            <a:r>
              <a:rPr lang="fr-FR" i="1" dirty="0"/>
              <a:t>(e)</a:t>
            </a:r>
            <a:r>
              <a:rPr lang="fr-FR" i="1" dirty="0" err="1"/>
              <a:t>t</a:t>
            </a:r>
            <a:r>
              <a:rPr lang="fr-FR" i="1" dirty="0"/>
              <a:t> » </a:t>
            </a:r>
            <a:r>
              <a:rPr lang="fr-FR" dirty="0"/>
              <a:t>ou, plus, tardivement « </a:t>
            </a:r>
            <a:r>
              <a:rPr lang="fr-FR" i="1" dirty="0" err="1"/>
              <a:t>ausgebildet</a:t>
            </a:r>
            <a:r>
              <a:rPr lang="fr-FR" i="1" dirty="0"/>
              <a:t> » </a:t>
            </a:r>
            <a:r>
              <a:rPr lang="fr-FR" dirty="0"/>
              <a:t>ou « </a:t>
            </a:r>
            <a:r>
              <a:rPr lang="fr-FR" i="1" dirty="0" err="1"/>
              <a:t>erweitert</a:t>
            </a:r>
            <a:r>
              <a:rPr lang="fr-FR" i="1" dirty="0"/>
              <a:t> », </a:t>
            </a:r>
            <a:r>
              <a:rPr lang="fr-FR" dirty="0"/>
              <a:t>puis encore plus tardivement </a:t>
            </a:r>
            <a:r>
              <a:rPr lang="fr-FR" i="1" dirty="0" err="1"/>
              <a:t>komplex</a:t>
            </a:r>
            <a:r>
              <a:rPr lang="fr-FR" i="1" dirty="0"/>
              <a:t> </a:t>
            </a:r>
            <a:r>
              <a:rPr lang="fr-FR" dirty="0"/>
              <a:t>(à partir de H. Paul ?) </a:t>
            </a:r>
          </a:p>
          <a:p>
            <a:pPr marL="0" indent="0">
              <a:buNone/>
            </a:pPr>
            <a:r>
              <a:rPr lang="fr-FR" dirty="0"/>
              <a:t>– investissement limité  </a:t>
            </a:r>
          </a:p>
          <a:p>
            <a:pPr marL="0" indent="0">
              <a:buNone/>
            </a:pPr>
            <a:r>
              <a:rPr lang="fr-FR" dirty="0"/>
              <a:t>	- au domaine de la formation des mots</a:t>
            </a:r>
          </a:p>
          <a:p>
            <a:pPr marL="0" indent="0">
              <a:buNone/>
            </a:pPr>
            <a:r>
              <a:rPr lang="fr-FR" dirty="0"/>
              <a:t>	- à l’orthographe pour les correspondances entre sons et lettres. </a:t>
            </a:r>
          </a:p>
          <a:p>
            <a:pPr marL="0" indent="0">
              <a:buNone/>
            </a:pPr>
            <a:r>
              <a:rPr lang="fr-FR" dirty="0"/>
              <a:t>	- à la distinction morphologique des temps verbaux (cf. Aichinger 	1754) </a:t>
            </a:r>
          </a:p>
          <a:p>
            <a:pPr marL="0" indent="0">
              <a:buNone/>
            </a:pPr>
            <a:r>
              <a:rPr lang="fr-FR" dirty="0"/>
              <a:t>	- à l’unité phrastique à travers différentes distinctions partant de la 	phrase simple ou nue – « </a:t>
            </a:r>
            <a:r>
              <a:rPr lang="fr-FR" dirty="0" err="1"/>
              <a:t>einfacher</a:t>
            </a:r>
            <a:r>
              <a:rPr lang="fr-FR" dirty="0"/>
              <a:t> » ou « </a:t>
            </a:r>
            <a:r>
              <a:rPr lang="fr-FR" dirty="0" err="1"/>
              <a:t>nackter</a:t>
            </a:r>
            <a:r>
              <a:rPr lang="fr-FR" dirty="0"/>
              <a:t> </a:t>
            </a:r>
            <a:r>
              <a:rPr lang="fr-FR" dirty="0" err="1"/>
              <a:t>Satz</a:t>
            </a:r>
            <a:r>
              <a:rPr lang="fr-FR" dirty="0"/>
              <a:t> » – à 	différentes 	complexités internes à la phrase ou aux « périodes » 	(Bodmer 1769, Adelung 1781-1782 etc.). </a:t>
            </a:r>
            <a:endParaRPr lang="de-DE" dirty="0"/>
          </a:p>
        </p:txBody>
      </p:sp>
      <p:sp>
        <p:nvSpPr>
          <p:cNvPr id="4" name="Foliennummernplatzhalter 3">
            <a:extLst>
              <a:ext uri="{FF2B5EF4-FFF2-40B4-BE49-F238E27FC236}">
                <a16:creationId xmlns:a16="http://schemas.microsoft.com/office/drawing/2014/main" id="{0877F251-3B34-7C40-BEA9-164D375C65AC}"/>
              </a:ext>
            </a:extLst>
          </p:cNvPr>
          <p:cNvSpPr>
            <a:spLocks noGrp="1"/>
          </p:cNvSpPr>
          <p:nvPr>
            <p:ph type="sldNum" sz="quarter" idx="12"/>
          </p:nvPr>
        </p:nvSpPr>
        <p:spPr/>
        <p:txBody>
          <a:bodyPr/>
          <a:lstStyle/>
          <a:p>
            <a:fld id="{0939F0C2-D316-4E2D-BB57-D9070DEF3AF1}" type="slidenum">
              <a:rPr lang="fr-FR" smtClean="0"/>
              <a:t>7</a:t>
            </a:fld>
            <a:endParaRPr lang="fr-FR"/>
          </a:p>
        </p:txBody>
      </p:sp>
    </p:spTree>
    <p:extLst>
      <p:ext uri="{BB962C8B-B14F-4D97-AF65-F5344CB8AC3E}">
        <p14:creationId xmlns:p14="http://schemas.microsoft.com/office/powerpoint/2010/main" val="374387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9A76B-700A-9E4C-997A-46AAD4C4DAA9}"/>
              </a:ext>
            </a:extLst>
          </p:cNvPr>
          <p:cNvSpPr>
            <a:spLocks noGrp="1"/>
          </p:cNvSpPr>
          <p:nvPr>
            <p:ph type="title"/>
          </p:nvPr>
        </p:nvSpPr>
        <p:spPr/>
        <p:txBody>
          <a:bodyPr/>
          <a:lstStyle/>
          <a:p>
            <a:pPr algn="ctr"/>
            <a:r>
              <a:rPr lang="fr-FR" b="1" i="1" dirty="0"/>
              <a:t>La brièveté et la Prolixité </a:t>
            </a:r>
            <a:br>
              <a:rPr lang="de-DE" dirty="0"/>
            </a:br>
            <a:endParaRPr lang="de-DE" dirty="0"/>
          </a:p>
        </p:txBody>
      </p:sp>
      <p:sp>
        <p:nvSpPr>
          <p:cNvPr id="3" name="Inhaltsplatzhalter 2">
            <a:extLst>
              <a:ext uri="{FF2B5EF4-FFF2-40B4-BE49-F238E27FC236}">
                <a16:creationId xmlns:a16="http://schemas.microsoft.com/office/drawing/2014/main" id="{F7B42F64-C79F-124B-B060-4E3749253781}"/>
              </a:ext>
            </a:extLst>
          </p:cNvPr>
          <p:cNvSpPr>
            <a:spLocks noGrp="1"/>
          </p:cNvSpPr>
          <p:nvPr>
            <p:ph idx="1"/>
          </p:nvPr>
        </p:nvSpPr>
        <p:spPr/>
        <p:txBody>
          <a:bodyPr>
            <a:normAutofit fontScale="85000" lnSpcReduction="20000"/>
          </a:bodyPr>
          <a:lstStyle/>
          <a:p>
            <a:pPr marL="0" indent="0" algn="ctr">
              <a:buNone/>
            </a:pPr>
            <a:r>
              <a:rPr lang="de-DE" sz="3000" b="1" dirty="0"/>
              <a:t>La </a:t>
            </a:r>
            <a:r>
              <a:rPr lang="de-DE" sz="3000" b="1" dirty="0" err="1"/>
              <a:t>brièveté</a:t>
            </a:r>
            <a:r>
              <a:rPr lang="de-DE" sz="3000" b="1" dirty="0"/>
              <a:t> -  </a:t>
            </a:r>
            <a:r>
              <a:rPr lang="de-DE" sz="3000" b="1" i="1" dirty="0"/>
              <a:t>Kürze - </a:t>
            </a:r>
            <a:r>
              <a:rPr lang="de-DE" sz="3000" b="1" dirty="0"/>
              <a:t>et la </a:t>
            </a:r>
            <a:r>
              <a:rPr lang="de-DE" sz="3000" b="1" dirty="0" err="1"/>
              <a:t>brièveté</a:t>
            </a:r>
            <a:r>
              <a:rPr lang="de-DE" sz="3000" b="1" dirty="0"/>
              <a:t> </a:t>
            </a:r>
            <a:r>
              <a:rPr lang="de-DE" sz="3000" b="1" dirty="0" err="1"/>
              <a:t>concice</a:t>
            </a:r>
            <a:r>
              <a:rPr lang="de-DE" sz="3000" b="1" dirty="0"/>
              <a:t> - </a:t>
            </a:r>
            <a:r>
              <a:rPr lang="de-DE" sz="3000" b="1" i="1" dirty="0"/>
              <a:t>Precision, Prägnanz</a:t>
            </a:r>
          </a:p>
          <a:p>
            <a:pPr marL="0" indent="0">
              <a:buNone/>
            </a:pPr>
            <a:r>
              <a:rPr lang="fr-FR" dirty="0"/>
              <a:t>Dès le 17</a:t>
            </a:r>
            <a:r>
              <a:rPr lang="fr-FR" baseline="30000" dirty="0"/>
              <a:t>e</a:t>
            </a:r>
            <a:r>
              <a:rPr lang="fr-FR" dirty="0"/>
              <a:t> siècle, la brièveté est investie à tous les niveaux des analyses et des jugements concernant le langage, la langue et / ou les langues : </a:t>
            </a:r>
          </a:p>
          <a:p>
            <a:r>
              <a:rPr lang="fr-FR" dirty="0"/>
              <a:t>sons (euphonie),</a:t>
            </a:r>
          </a:p>
          <a:p>
            <a:r>
              <a:rPr lang="fr-FR" dirty="0"/>
              <a:t>accentuation et prosodie, </a:t>
            </a:r>
          </a:p>
          <a:p>
            <a:r>
              <a:rPr lang="fr-FR" dirty="0"/>
              <a:t>orthographe / correspondance son - graphie, </a:t>
            </a:r>
          </a:p>
          <a:p>
            <a:r>
              <a:rPr lang="fr-FR" dirty="0"/>
              <a:t>lexique et formation des mots, </a:t>
            </a:r>
          </a:p>
          <a:p>
            <a:r>
              <a:rPr lang="fr-FR" dirty="0"/>
              <a:t>phraséologie et métaphores, </a:t>
            </a:r>
          </a:p>
          <a:p>
            <a:r>
              <a:rPr lang="fr-FR" dirty="0"/>
              <a:t>syntaxe, </a:t>
            </a:r>
          </a:p>
          <a:p>
            <a:r>
              <a:rPr lang="fr-FR" dirty="0"/>
              <a:t>origine / ontogenèse et phylogenèse des langues, du langage, </a:t>
            </a:r>
          </a:p>
          <a:p>
            <a:r>
              <a:rPr lang="fr-FR" dirty="0"/>
              <a:t>approches comparatives et « typologiques » des langues.</a:t>
            </a:r>
          </a:p>
        </p:txBody>
      </p:sp>
      <p:sp>
        <p:nvSpPr>
          <p:cNvPr id="4" name="Foliennummernplatzhalter 3">
            <a:extLst>
              <a:ext uri="{FF2B5EF4-FFF2-40B4-BE49-F238E27FC236}">
                <a16:creationId xmlns:a16="http://schemas.microsoft.com/office/drawing/2014/main" id="{CB6C3757-3897-0741-ABF4-7BE3001E36CD}"/>
              </a:ext>
            </a:extLst>
          </p:cNvPr>
          <p:cNvSpPr>
            <a:spLocks noGrp="1"/>
          </p:cNvSpPr>
          <p:nvPr>
            <p:ph type="sldNum" sz="quarter" idx="12"/>
          </p:nvPr>
        </p:nvSpPr>
        <p:spPr/>
        <p:txBody>
          <a:bodyPr/>
          <a:lstStyle/>
          <a:p>
            <a:fld id="{0939F0C2-D316-4E2D-BB57-D9070DEF3AF1}" type="slidenum">
              <a:rPr lang="fr-FR" smtClean="0"/>
              <a:t>8</a:t>
            </a:fld>
            <a:endParaRPr lang="fr-FR"/>
          </a:p>
        </p:txBody>
      </p:sp>
    </p:spTree>
    <p:extLst>
      <p:ext uri="{BB962C8B-B14F-4D97-AF65-F5344CB8AC3E}">
        <p14:creationId xmlns:p14="http://schemas.microsoft.com/office/powerpoint/2010/main" val="113145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E4FBF-744C-A949-AF70-438E01F0CCB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A737C3E-1A05-024B-B2C4-E2A0F68B02E6}"/>
              </a:ext>
            </a:extLst>
          </p:cNvPr>
          <p:cNvSpPr>
            <a:spLocks noGrp="1"/>
          </p:cNvSpPr>
          <p:nvPr>
            <p:ph idx="1"/>
          </p:nvPr>
        </p:nvSpPr>
        <p:spPr/>
        <p:txBody>
          <a:bodyPr>
            <a:normAutofit/>
          </a:bodyPr>
          <a:lstStyle/>
          <a:p>
            <a:pPr marL="0" indent="0">
              <a:buNone/>
            </a:pPr>
            <a:r>
              <a:rPr lang="fr-FR" dirty="0"/>
              <a:t>Exemple de brièveté =&gt; formation des mots complexes : </a:t>
            </a:r>
          </a:p>
          <a:p>
            <a:r>
              <a:rPr lang="fr-FR" dirty="0"/>
              <a:t>apte à former de nouveaux concepts, </a:t>
            </a:r>
          </a:p>
          <a:p>
            <a:r>
              <a:rPr lang="fr-FR" dirty="0"/>
              <a:t>à sous-tendre une détermination accrue de la pensée et de son expression, et partant, </a:t>
            </a:r>
          </a:p>
          <a:p>
            <a:r>
              <a:rPr lang="fr-FR" dirty="0"/>
              <a:t>à enrichir la pensée et la langue. </a:t>
            </a:r>
          </a:p>
          <a:p>
            <a:pPr marL="0" indent="0">
              <a:buNone/>
            </a:pPr>
            <a:r>
              <a:rPr lang="fr-FR" dirty="0"/>
              <a:t>MAIS une complexité amplifiée, éventuellement sémantiquement redondante et / ou opaque =&gt; </a:t>
            </a:r>
            <a:r>
              <a:rPr lang="de-DE" i="1" dirty="0"/>
              <a:t>Wort=Gespenster</a:t>
            </a:r>
            <a:r>
              <a:rPr lang="de-DE" dirty="0"/>
              <a:t> „</a:t>
            </a:r>
            <a:r>
              <a:rPr lang="de-DE" dirty="0" err="1"/>
              <a:t>mots-monstres</a:t>
            </a:r>
            <a:r>
              <a:rPr lang="de-DE" dirty="0"/>
              <a:t>“ (Hempel 1754 : 154-155 : </a:t>
            </a:r>
            <a:r>
              <a:rPr lang="de-DE" dirty="0" err="1"/>
              <a:t>Creis-Militär-Verfügungs</a:t>
            </a:r>
            <a:r>
              <a:rPr lang="de-DE" dirty="0"/>
              <a:t>=Sache, </a:t>
            </a:r>
            <a:r>
              <a:rPr lang="de-DE" dirty="0" err="1"/>
              <a:t>Seinselbstliebe</a:t>
            </a:r>
            <a:r>
              <a:rPr lang="de-DE" dirty="0"/>
              <a:t>).</a:t>
            </a:r>
          </a:p>
          <a:p>
            <a:endParaRPr lang="de-DE" dirty="0"/>
          </a:p>
        </p:txBody>
      </p:sp>
      <p:sp>
        <p:nvSpPr>
          <p:cNvPr id="4" name="Foliennummernplatzhalter 3">
            <a:extLst>
              <a:ext uri="{FF2B5EF4-FFF2-40B4-BE49-F238E27FC236}">
                <a16:creationId xmlns:a16="http://schemas.microsoft.com/office/drawing/2014/main" id="{D82DAD51-EAB3-F441-922E-FB2D2A0BB1DC}"/>
              </a:ext>
            </a:extLst>
          </p:cNvPr>
          <p:cNvSpPr>
            <a:spLocks noGrp="1"/>
          </p:cNvSpPr>
          <p:nvPr>
            <p:ph type="sldNum" sz="quarter" idx="12"/>
          </p:nvPr>
        </p:nvSpPr>
        <p:spPr/>
        <p:txBody>
          <a:bodyPr/>
          <a:lstStyle/>
          <a:p>
            <a:fld id="{0939F0C2-D316-4E2D-BB57-D9070DEF3AF1}" type="slidenum">
              <a:rPr lang="fr-FR" smtClean="0"/>
              <a:t>9</a:t>
            </a:fld>
            <a:endParaRPr lang="fr-FR"/>
          </a:p>
        </p:txBody>
      </p:sp>
    </p:spTree>
    <p:extLst>
      <p:ext uri="{BB962C8B-B14F-4D97-AF65-F5344CB8AC3E}">
        <p14:creationId xmlns:p14="http://schemas.microsoft.com/office/powerpoint/2010/main" val="16250438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6582</Words>
  <Application>Microsoft Macintosh PowerPoint</Application>
  <PresentationFormat>Breitbild</PresentationFormat>
  <Paragraphs>365</Paragraphs>
  <Slides>56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56</vt:i4>
      </vt:variant>
    </vt:vector>
  </HeadingPairs>
  <TitlesOfParts>
    <vt:vector size="62" baseType="lpstr">
      <vt:lpstr>Arial</vt:lpstr>
      <vt:lpstr>Calibri</vt:lpstr>
      <vt:lpstr>Calibri Light</vt:lpstr>
      <vt:lpstr>Symbol</vt:lpstr>
      <vt:lpstr>Wingdings</vt:lpstr>
      <vt:lpstr>Thème Office</vt:lpstr>
      <vt:lpstr>PowerPoint-Präsentation</vt:lpstr>
      <vt:lpstr>En guise d‘introduction</vt:lpstr>
      <vt:lpstr>PowerPoint-Präsentation</vt:lpstr>
      <vt:lpstr>Le choix de la période</vt:lpstr>
      <vt:lpstr>Simple et complexe</vt:lpstr>
      <vt:lpstr>PowerPoint-Präsentation</vt:lpstr>
      <vt:lpstr>Simple et complexe au 18e siècle</vt:lpstr>
      <vt:lpstr>La brièveté et la Prolixité  </vt:lpstr>
      <vt:lpstr>PowerPoint-Präsentation</vt:lpstr>
      <vt:lpstr>La prolixité</vt:lpstr>
      <vt:lpstr>Prolixité</vt:lpstr>
      <vt:lpstr>Suite Zedler:</vt:lpstr>
      <vt:lpstr>Prolixité chez Leibniz : Langue, esthétique et efficience communicative  </vt:lpstr>
      <vt:lpstr>PowerPoint-Präsentation</vt:lpstr>
      <vt:lpstr>La prolixité associée à certaines structures syntaxiques </vt:lpstr>
      <vt:lpstr>Breitinger suite</vt:lpstr>
      <vt:lpstr>Prolixité et brièveté chez Johann Christoph Adelung (1732-1806)</vt:lpstr>
      <vt:lpstr>PowerPoint-Präsentation</vt:lpstr>
      <vt:lpstr>PowerPoint-Präsentation</vt:lpstr>
      <vt:lpstr>PowerPoint-Präsentation</vt:lpstr>
      <vt:lpstr>PowerPoint-Präsentation</vt:lpstr>
      <vt:lpstr>PowerPoint-Präsentation</vt:lpstr>
      <vt:lpstr>Les expressions linguistiques pouvant provoquer / provoquant la prolixité</vt:lpstr>
      <vt:lpstr>PowerPoint-Präsentation</vt:lpstr>
      <vt:lpstr>Prolixité provoquée par différentes structures syntaxiques </vt:lpstr>
      <vt:lpstr>Au niveau de la topologie, la prolixité est engendrée par  </vt:lpstr>
      <vt:lpstr>La prolixité au niveau informatif</vt:lpstr>
      <vt:lpstr>Prolixité immante à „l’enfance des conceptions et du langage » (« Kindheit der Vorstellungen und der Sprache »)</vt:lpstr>
      <vt:lpstr>La „précision / concision “(„Präcision“, « kernhafte Kürze ») vs. « la brièveté mal comprise » („mißverstandene Kürze“) </vt:lpstr>
      <vt:lpstr>Conclusion</vt:lpstr>
      <vt:lpstr>…. conclusion</vt:lpstr>
      <vt:lpstr>PowerPoint-Präsentation</vt:lpstr>
      <vt:lpstr>Bibliographie</vt:lpstr>
      <vt:lpstr>PowerPoint-Präsentation</vt:lpstr>
      <vt:lpstr>PowerPoint-Präsentation</vt:lpstr>
      <vt:lpstr>PowerPoint-Präsentation</vt:lpstr>
      <vt:lpstr>PowerPoint-Präsentation</vt:lpstr>
      <vt:lpstr>PowerPoint-Präsentation</vt:lpstr>
      <vt:lpstr>PowerPoint-Präsentation</vt:lpstr>
      <vt:lpstr>3.c  Weitschweifigkeit in Verbindung mit syntaktischen Strukturen  - das Bsp. des Streits zwischen Partizipianern und Anti-Partizipianern</vt:lpstr>
      <vt:lpstr>4. Weitschweifigkeit  bei Johann Christoph Adelung (1732-1806) </vt:lpstr>
      <vt:lpstr>Konzeptuelle Begründung der Weitschweifigkeit</vt:lpstr>
      <vt:lpstr>…</vt:lpstr>
      <vt:lpstr>Sprachlicher Ausdruck von Weitschweifigkeit</vt:lpstr>
      <vt:lpstr>…Lexik und Semantik</vt:lpstr>
      <vt:lpstr>Syntax</vt:lpstr>
      <vt:lpstr>Satzstruktur und -topologie</vt:lpstr>
      <vt:lpstr>Textaufbau</vt:lpstr>
      <vt:lpstr>Ursprung der Sprache-n /“Kindheit der Vorstellungen und der Sprache“</vt:lpstr>
      <vt:lpstr>4.3. „Präcision“ („bündige“ oder „kernhafte Kürze“) vs. „mißverstandene Kürze“</vt:lpstr>
      <vt:lpstr>….Präcision</vt:lpstr>
      <vt:lpstr>W. und Präcision bei Adelung</vt:lpstr>
      <vt:lpstr>PowerPoint-Präsentation</vt:lpstr>
      <vt:lpstr>Vielen Dank für Ihre Aufmerksamkeit!</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sprachtheoretische Diskurs zur Innovation in der Literatursprache und in literarischen Übersetzungen im 18. Jahrhundert</dc:title>
  <dc:creator>Friederike Spitzl-Dupic</dc:creator>
  <cp:lastModifiedBy>F</cp:lastModifiedBy>
  <cp:revision>137</cp:revision>
  <dcterms:created xsi:type="dcterms:W3CDTF">2016-06-15T07:04:38Z</dcterms:created>
  <dcterms:modified xsi:type="dcterms:W3CDTF">2020-01-25T06:58:26Z</dcterms:modified>
</cp:coreProperties>
</file>