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5">
  <p:sldMasterIdLst>
    <p:sldMasterId id="2147483648" r:id="rId1"/>
  </p:sldMasterIdLst>
  <p:sldIdLst>
    <p:sldId id="256" r:id="rId2"/>
    <p:sldId id="321" r:id="rId3"/>
    <p:sldId id="322" r:id="rId4"/>
    <p:sldId id="323" r:id="rId5"/>
    <p:sldId id="326" r:id="rId6"/>
    <p:sldId id="331" r:id="rId7"/>
    <p:sldId id="327" r:id="rId8"/>
    <p:sldId id="328" r:id="rId9"/>
    <p:sldId id="325" r:id="rId10"/>
    <p:sldId id="330" r:id="rId11"/>
    <p:sldId id="332" r:id="rId12"/>
    <p:sldId id="333" r:id="rId13"/>
    <p:sldId id="334" r:id="rId14"/>
    <p:sldId id="335" r:id="rId15"/>
    <p:sldId id="329" r:id="rId16"/>
    <p:sldId id="337" r:id="rId17"/>
    <p:sldId id="338" r:id="rId18"/>
    <p:sldId id="339" r:id="rId19"/>
    <p:sldId id="340" r:id="rId20"/>
    <p:sldId id="336" r:id="rId21"/>
    <p:sldId id="342" r:id="rId22"/>
    <p:sldId id="348" r:id="rId23"/>
    <p:sldId id="349" r:id="rId24"/>
    <p:sldId id="341" r:id="rId25"/>
    <p:sldId id="343" r:id="rId26"/>
    <p:sldId id="344" r:id="rId27"/>
    <p:sldId id="345" r:id="rId28"/>
    <p:sldId id="347" r:id="rId29"/>
    <p:sldId id="346" r:id="rId30"/>
    <p:sldId id="319" r:id="rId31"/>
    <p:sldId id="324" r:id="rId32"/>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sorterViewPr>
    <p:cViewPr>
      <p:scale>
        <a:sx n="100" d="100"/>
        <a:sy n="100" d="100"/>
      </p:scale>
      <p:origin x="0" y="-12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D1A6D39-1556-4667-848A-A6EDA60EBD01}" type="datetimeFigureOut">
              <a:rPr lang="fr-FR" smtClean="0"/>
              <a:t>03/06/2017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119451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1A6D39-1556-4667-848A-A6EDA60EBD01}" type="datetimeFigureOut">
              <a:rPr lang="fr-FR" smtClean="0"/>
              <a:t>03/06/2017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66609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1A6D39-1556-4667-848A-A6EDA60EBD01}" type="datetimeFigureOut">
              <a:rPr lang="fr-FR" smtClean="0"/>
              <a:t>03/06/2017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355148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1A6D39-1556-4667-848A-A6EDA60EBD01}" type="datetimeFigureOut">
              <a:rPr lang="fr-FR" smtClean="0"/>
              <a:t>03/06/2017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312917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D1A6D39-1556-4667-848A-A6EDA60EBD01}" type="datetimeFigureOut">
              <a:rPr lang="fr-FR" smtClean="0"/>
              <a:t>03/06/2017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24718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D1A6D39-1556-4667-848A-A6EDA60EBD01}" type="datetimeFigureOut">
              <a:rPr lang="fr-FR" smtClean="0"/>
              <a:t>03/06/2017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413439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D1A6D39-1556-4667-848A-A6EDA60EBD01}" type="datetimeFigureOut">
              <a:rPr lang="fr-FR" smtClean="0"/>
              <a:t>03/06/2017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412142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D1A6D39-1556-4667-848A-A6EDA60EBD01}" type="datetimeFigureOut">
              <a:rPr lang="fr-FR" smtClean="0"/>
              <a:t>03/06/2017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186078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1A6D39-1556-4667-848A-A6EDA60EBD01}" type="datetimeFigureOut">
              <a:rPr lang="fr-FR" smtClean="0"/>
              <a:t>03/06/2017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385098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1A6D39-1556-4667-848A-A6EDA60EBD01}" type="datetimeFigureOut">
              <a:rPr lang="fr-FR" smtClean="0"/>
              <a:t>03/06/2017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19497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1A6D39-1556-4667-848A-A6EDA60EBD01}" type="datetimeFigureOut">
              <a:rPr lang="fr-FR" smtClean="0"/>
              <a:t>03/06/2017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39F0C2-D316-4E2D-BB57-D9070DEF3AF1}" type="slidenum">
              <a:rPr lang="fr-FR" smtClean="0"/>
              <a:t>‹N°›</a:t>
            </a:fld>
            <a:endParaRPr lang="fr-FR"/>
          </a:p>
        </p:txBody>
      </p:sp>
    </p:spTree>
    <p:extLst>
      <p:ext uri="{BB962C8B-B14F-4D97-AF65-F5344CB8AC3E}">
        <p14:creationId xmlns:p14="http://schemas.microsoft.com/office/powerpoint/2010/main" val="53730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alpha val="7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A6D39-1556-4667-848A-A6EDA60EBD01}" type="datetimeFigureOut">
              <a:rPr lang="fr-FR" smtClean="0"/>
              <a:t>03/06/2017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9F0C2-D316-4E2D-BB57-D9070DEF3AF1}" type="slidenum">
              <a:rPr lang="fr-FR" smtClean="0"/>
              <a:t>‹N°›</a:t>
            </a:fld>
            <a:endParaRPr lang="fr-FR"/>
          </a:p>
        </p:txBody>
      </p:sp>
    </p:spTree>
    <p:extLst>
      <p:ext uri="{BB962C8B-B14F-4D97-AF65-F5344CB8AC3E}">
        <p14:creationId xmlns:p14="http://schemas.microsoft.com/office/powerpoint/2010/main" val="367979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73874" y="4740811"/>
            <a:ext cx="5702175" cy="538207"/>
          </a:xfrm>
        </p:spPr>
        <p:txBody>
          <a:bodyPr>
            <a:normAutofit fontScale="90000"/>
          </a:bodyPr>
          <a:lstStyle/>
          <a:p>
            <a:endParaRPr lang="fr-FR" sz="4900" dirty="0"/>
          </a:p>
        </p:txBody>
      </p:sp>
      <p:sp>
        <p:nvSpPr>
          <p:cNvPr id="3" name="Sous-titre 2"/>
          <p:cNvSpPr>
            <a:spLocks noGrp="1"/>
          </p:cNvSpPr>
          <p:nvPr>
            <p:ph type="subTitle" idx="1"/>
          </p:nvPr>
        </p:nvSpPr>
        <p:spPr>
          <a:xfrm>
            <a:off x="1373874" y="844062"/>
            <a:ext cx="9144000" cy="5262838"/>
          </a:xfrm>
        </p:spPr>
        <p:txBody>
          <a:bodyPr>
            <a:normAutofit fontScale="77500" lnSpcReduction="20000"/>
          </a:bodyPr>
          <a:lstStyle/>
          <a:p>
            <a:endParaRPr lang="de-DE" dirty="0" smtClean="0"/>
          </a:p>
          <a:p>
            <a:endParaRPr lang="de-DE" dirty="0"/>
          </a:p>
          <a:p>
            <a:endParaRPr lang="de-DE" dirty="0" smtClean="0"/>
          </a:p>
          <a:p>
            <a:r>
              <a:rPr lang="de-DE" sz="5200" b="1" dirty="0" smtClean="0"/>
              <a:t>Der Begriff der Relation und des Relativen im Rahmen allgemeingrammatischer Sprachanalysen</a:t>
            </a:r>
            <a:endParaRPr lang="de-DE" dirty="0" smtClean="0"/>
          </a:p>
          <a:p>
            <a:endParaRPr lang="de-DE" dirty="0" smtClean="0"/>
          </a:p>
          <a:p>
            <a:r>
              <a:rPr lang="de-DE" dirty="0" err="1" smtClean="0">
                <a:effectLst>
                  <a:outerShdw blurRad="38100" dist="38100" dir="2700000" algn="tl">
                    <a:srgbClr val="000000">
                      <a:alpha val="43137"/>
                    </a:srgbClr>
                  </a:outerShdw>
                </a:effectLst>
              </a:rPr>
              <a:t>SGdS</a:t>
            </a:r>
            <a:r>
              <a:rPr lang="de-DE" dirty="0" smtClean="0">
                <a:effectLst>
                  <a:outerShdw blurRad="38100" dist="38100" dir="2700000" algn="tl">
                    <a:srgbClr val="000000">
                      <a:alpha val="43137"/>
                    </a:srgbClr>
                  </a:outerShdw>
                </a:effectLst>
              </a:rPr>
              <a:t> 2017</a:t>
            </a:r>
            <a:r>
              <a:rPr lang="de-DE" smtClean="0">
                <a:effectLst>
                  <a:outerShdw blurRad="38100" dist="38100" dir="2700000" algn="tl">
                    <a:srgbClr val="000000">
                      <a:alpha val="43137"/>
                    </a:srgbClr>
                  </a:outerShdw>
                </a:effectLst>
              </a:rPr>
              <a:t>, Verona</a:t>
            </a:r>
            <a:endParaRPr lang="de-DE" dirty="0">
              <a:effectLst>
                <a:outerShdw blurRad="38100" dist="38100" dir="2700000" algn="tl">
                  <a:srgbClr val="000000">
                    <a:alpha val="43137"/>
                  </a:srgbClr>
                </a:outerShdw>
              </a:effectLst>
            </a:endParaRPr>
          </a:p>
          <a:p>
            <a:endParaRPr lang="de-DE" dirty="0" smtClean="0"/>
          </a:p>
          <a:p>
            <a:endParaRPr lang="de-DE" dirty="0"/>
          </a:p>
          <a:p>
            <a:endParaRPr lang="de-DE" dirty="0" smtClean="0"/>
          </a:p>
          <a:p>
            <a:endParaRPr lang="de-DE" dirty="0"/>
          </a:p>
          <a:p>
            <a:r>
              <a:rPr lang="de-DE" sz="2900" dirty="0" smtClean="0"/>
              <a:t>Friederike Spitzl-Dupic, </a:t>
            </a:r>
            <a:r>
              <a:rPr lang="de-DE" sz="2900" dirty="0" err="1" smtClean="0"/>
              <a:t>Université</a:t>
            </a:r>
            <a:r>
              <a:rPr lang="de-DE" sz="2900" dirty="0" smtClean="0"/>
              <a:t> </a:t>
            </a:r>
            <a:r>
              <a:rPr lang="de-DE" sz="2900" dirty="0" err="1" smtClean="0"/>
              <a:t>Clermont</a:t>
            </a:r>
            <a:r>
              <a:rPr lang="de-DE" sz="2900" dirty="0" smtClean="0"/>
              <a:t> Auvergne</a:t>
            </a:r>
          </a:p>
          <a:p>
            <a:r>
              <a:rPr lang="de-DE" sz="2900" dirty="0" err="1" smtClean="0"/>
              <a:t>Laboratoire</a:t>
            </a:r>
            <a:r>
              <a:rPr lang="de-DE" sz="2900" dirty="0" smtClean="0"/>
              <a:t> de Recherche </a:t>
            </a:r>
            <a:r>
              <a:rPr lang="de-DE" sz="2900" dirty="0" err="1" smtClean="0"/>
              <a:t>sur</a:t>
            </a:r>
            <a:r>
              <a:rPr lang="de-DE" sz="2900" dirty="0" smtClean="0"/>
              <a:t> le </a:t>
            </a:r>
            <a:r>
              <a:rPr lang="de-DE" sz="2900" dirty="0" err="1" smtClean="0"/>
              <a:t>Langage</a:t>
            </a:r>
            <a:r>
              <a:rPr lang="de-DE" sz="2900" dirty="0" smtClean="0"/>
              <a:t> (EA 999)</a:t>
            </a:r>
          </a:p>
          <a:p>
            <a:endParaRPr lang="fr-FR" dirty="0" smtClean="0"/>
          </a:p>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3000" cy="108585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r="87527" b="89737"/>
          <a:stretch>
            <a:fillRect/>
          </a:stretch>
        </p:blipFill>
        <p:spPr bwMode="auto">
          <a:xfrm>
            <a:off x="10367888" y="0"/>
            <a:ext cx="1824111" cy="1123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5705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de-DE" dirty="0" smtClean="0"/>
              <a:t>Kasus: </a:t>
            </a:r>
          </a:p>
          <a:p>
            <a:pPr marL="0" indent="0" algn="just">
              <a:buNone/>
            </a:pPr>
            <a:r>
              <a:rPr lang="fr-FR" dirty="0"/>
              <a:t>„Si l’on </a:t>
            </a:r>
            <a:r>
              <a:rPr lang="fr-FR" dirty="0" err="1" smtClean="0"/>
              <a:t>considéroit</a:t>
            </a:r>
            <a:r>
              <a:rPr lang="fr-FR" dirty="0" smtClean="0"/>
              <a:t> </a:t>
            </a:r>
            <a:r>
              <a:rPr lang="fr-FR" dirty="0"/>
              <a:t>toujours les choses séparément les unes des autres, on </a:t>
            </a:r>
            <a:r>
              <a:rPr lang="fr-FR" dirty="0" err="1"/>
              <a:t>auroit</a:t>
            </a:r>
            <a:r>
              <a:rPr lang="fr-FR" dirty="0"/>
              <a:t> donné aux noms que les deux </a:t>
            </a:r>
            <a:r>
              <a:rPr lang="fr-FR" dirty="0" err="1"/>
              <a:t>changemens</a:t>
            </a:r>
            <a:r>
              <a:rPr lang="fr-FR" dirty="0"/>
              <a:t> que nous venons de marquer ; savoir, du nombre pour toutes sortes de noms, et du genre pour les adjectifs. Mais parce qu’on les regarde souvent avec les divers rapports qu’elles ont les unes aux autres, une des inventions dont on s’est servi dans quelques langues pour marquer ces rapports a été de donner aux noms encore diverses terminaisons, qu’ils ont appelées des </a:t>
            </a:r>
            <a:r>
              <a:rPr lang="fr-FR" i="1" dirty="0"/>
              <a:t>cas</a:t>
            </a:r>
            <a:r>
              <a:rPr lang="fr-FR" dirty="0"/>
              <a:t> </a:t>
            </a:r>
            <a:r>
              <a:rPr lang="fr-FR" dirty="0" smtClean="0"/>
              <a:t>[…]». (1660: 43)</a:t>
            </a:r>
            <a:endParaRPr lang="fr-FR" dirty="0"/>
          </a:p>
        </p:txBody>
      </p:sp>
    </p:spTree>
    <p:extLst>
      <p:ext uri="{BB962C8B-B14F-4D97-AF65-F5344CB8AC3E}">
        <p14:creationId xmlns:p14="http://schemas.microsoft.com/office/powerpoint/2010/main" val="3760376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z="4000" dirty="0"/>
              <a:t>Präpositionen</a:t>
            </a:r>
            <a:r>
              <a:rPr lang="de-DE" sz="4000" dirty="0" smtClean="0"/>
              <a:t>:</a:t>
            </a:r>
            <a:endParaRPr lang="fr-FR" dirty="0"/>
          </a:p>
        </p:txBody>
      </p:sp>
      <p:sp>
        <p:nvSpPr>
          <p:cNvPr id="3" name="Espace réservé du contenu 2"/>
          <p:cNvSpPr>
            <a:spLocks noGrp="1"/>
          </p:cNvSpPr>
          <p:nvPr>
            <p:ph idx="1"/>
          </p:nvPr>
        </p:nvSpPr>
        <p:spPr/>
        <p:txBody>
          <a:bodyPr/>
          <a:lstStyle/>
          <a:p>
            <a:pPr marL="0" indent="0">
              <a:buNone/>
            </a:pPr>
            <a:r>
              <a:rPr lang="de-DE" dirty="0" smtClean="0"/>
              <a:t>1660:84</a:t>
            </a:r>
            <a:endParaRPr lang="fr-FR" dirty="0"/>
          </a:p>
        </p:txBody>
      </p:sp>
      <p:pic>
        <p:nvPicPr>
          <p:cNvPr id="4" name="Image 3"/>
          <p:cNvPicPr/>
          <p:nvPr/>
        </p:nvPicPr>
        <p:blipFill rotWithShape="1">
          <a:blip r:embed="rId2">
            <a:extLst>
              <a:ext uri="{28A0092B-C50C-407E-A947-70E740481C1C}">
                <a14:useLocalDpi xmlns:a14="http://schemas.microsoft.com/office/drawing/2010/main" val="0"/>
              </a:ext>
            </a:extLst>
          </a:blip>
          <a:srcRect b="6558"/>
          <a:stretch/>
        </p:blipFill>
        <p:spPr bwMode="auto">
          <a:xfrm>
            <a:off x="4596912" y="365125"/>
            <a:ext cx="5940000" cy="62640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25588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dirty="0"/>
              <a:t>Arnauld</a:t>
            </a:r>
            <a:r>
              <a:rPr lang="fr-FR" dirty="0"/>
              <a:t>, Antoine/</a:t>
            </a:r>
            <a:r>
              <a:rPr lang="fr-FR" b="1" dirty="0"/>
              <a:t>Nicole</a:t>
            </a:r>
            <a:r>
              <a:rPr lang="fr-FR" dirty="0"/>
              <a:t>, Pierre ((1662, 1683</a:t>
            </a:r>
            <a:r>
              <a:rPr lang="fr-FR" baseline="30000" dirty="0"/>
              <a:t>5</a:t>
            </a:r>
            <a:r>
              <a:rPr lang="fr-FR" dirty="0"/>
              <a:t>) 1992): </a:t>
            </a:r>
            <a:r>
              <a:rPr lang="fr-FR" i="1" dirty="0"/>
              <a:t>La logi­que ou l'art de pen­ser</a:t>
            </a:r>
            <a:r>
              <a:rPr lang="fr-FR" dirty="0"/>
              <a:t>, réimpression de l’édition complétée de 1683, notes, postface Charles Jourdain, Paris: Gallimard</a:t>
            </a:r>
          </a:p>
        </p:txBody>
      </p:sp>
    </p:spTree>
    <p:extLst>
      <p:ext uri="{BB962C8B-B14F-4D97-AF65-F5344CB8AC3E}">
        <p14:creationId xmlns:p14="http://schemas.microsoft.com/office/powerpoint/2010/main" val="197041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de-DE" b="1" dirty="0" err="1"/>
              <a:t>Longolius</a:t>
            </a:r>
            <a:r>
              <a:rPr lang="de-DE" dirty="0"/>
              <a:t>, Johann Daniel 1715. </a:t>
            </a:r>
            <a:r>
              <a:rPr lang="de-DE" i="1" dirty="0"/>
              <a:t>Einleitung zu gründlicher </a:t>
            </a:r>
            <a:r>
              <a:rPr lang="de-DE" i="1" dirty="0" err="1"/>
              <a:t>Erkäntniß</a:t>
            </a:r>
            <a:r>
              <a:rPr lang="de-DE" i="1" dirty="0"/>
              <a:t> einer </a:t>
            </a:r>
            <a:r>
              <a:rPr lang="de-DE" i="1" dirty="0" err="1"/>
              <a:t>ieden</a:t>
            </a:r>
            <a:r>
              <a:rPr lang="de-DE" i="1" dirty="0"/>
              <a:t> / insonderheit aber Der </a:t>
            </a:r>
            <a:r>
              <a:rPr lang="de-DE" i="1" dirty="0" err="1"/>
              <a:t>Teutschen</a:t>
            </a:r>
            <a:r>
              <a:rPr lang="de-DE" i="1" dirty="0"/>
              <a:t> Sprache / Welcher man sich Zu </a:t>
            </a:r>
            <a:r>
              <a:rPr lang="de-DE" i="1" dirty="0" err="1"/>
              <a:t>accurater</a:t>
            </a:r>
            <a:r>
              <a:rPr lang="de-DE" i="1" dirty="0"/>
              <a:t> Untersuchung jeder Sprache / und Besitzung einer </a:t>
            </a:r>
            <a:r>
              <a:rPr lang="de-DE" i="1" dirty="0" err="1"/>
              <a:t>untadelhafften</a:t>
            </a:r>
            <a:r>
              <a:rPr lang="de-DE" i="1" dirty="0"/>
              <a:t> Beredsamkeit in gebundenen und ungebundenen Reden / Wie auch besonders In </a:t>
            </a:r>
            <a:r>
              <a:rPr lang="de-DE" i="1" dirty="0" err="1"/>
              <a:t>Teutschen</a:t>
            </a:r>
            <a:r>
              <a:rPr lang="de-DE" i="1" dirty="0"/>
              <a:t> für </a:t>
            </a:r>
            <a:r>
              <a:rPr lang="de-DE" i="1" dirty="0" err="1"/>
              <a:t>allerley</a:t>
            </a:r>
            <a:r>
              <a:rPr lang="de-DE" i="1" dirty="0"/>
              <a:t> </a:t>
            </a:r>
            <a:r>
              <a:rPr lang="de-DE" i="1" dirty="0" err="1"/>
              <a:t>Condition</a:t>
            </a:r>
            <a:r>
              <a:rPr lang="de-DE" i="1" dirty="0"/>
              <a:t>, Alter und Geschlechte / Zu einem deutlichen und nützlichen Begriff der Mutter=Sprache / bedienen </a:t>
            </a:r>
            <a:r>
              <a:rPr lang="de-DE" i="1" dirty="0" err="1"/>
              <a:t>kan</a:t>
            </a:r>
            <a:r>
              <a:rPr lang="de-DE" i="1" dirty="0"/>
              <a:t>.</a:t>
            </a:r>
            <a:r>
              <a:rPr lang="de-DE" dirty="0"/>
              <a:t> </a:t>
            </a:r>
            <a:r>
              <a:rPr lang="de-DE" dirty="0" err="1"/>
              <a:t>Budissin</a:t>
            </a:r>
            <a:r>
              <a:rPr lang="de-DE" dirty="0"/>
              <a:t> [Bautzen]: David Richter</a:t>
            </a:r>
            <a:r>
              <a:rPr lang="de-DE" dirty="0" smtClean="0"/>
              <a:t>.</a:t>
            </a:r>
          </a:p>
          <a:p>
            <a:pPr marL="0" indent="0">
              <a:buNone/>
            </a:pPr>
            <a:r>
              <a:rPr lang="fr-FR" b="1" dirty="0"/>
              <a:t>Wolff</a:t>
            </a:r>
            <a:r>
              <a:rPr lang="fr-FR" dirty="0"/>
              <a:t>, Christian </a:t>
            </a:r>
            <a:r>
              <a:rPr lang="fr-FR" dirty="0" smtClean="0"/>
              <a:t>1703 (1974). </a:t>
            </a:r>
            <a:r>
              <a:rPr lang="fr-FR" i="1" dirty="0" err="1"/>
              <a:t>Disquisitio</a:t>
            </a:r>
            <a:r>
              <a:rPr lang="fr-FR" i="1" dirty="0"/>
              <a:t> </a:t>
            </a:r>
            <a:r>
              <a:rPr lang="fr-FR" i="1" dirty="0" err="1"/>
              <a:t>Philosophica</a:t>
            </a:r>
            <a:r>
              <a:rPr lang="fr-FR" i="1" dirty="0"/>
              <a:t> de </a:t>
            </a:r>
            <a:r>
              <a:rPr lang="fr-FR" i="1" dirty="0" err="1"/>
              <a:t>Lo­quela</a:t>
            </a:r>
            <a:r>
              <a:rPr lang="fr-FR" dirty="0"/>
              <a:t>, </a:t>
            </a:r>
            <a:r>
              <a:rPr lang="fr-FR" cap="small" dirty="0"/>
              <a:t>dans</a:t>
            </a:r>
            <a:r>
              <a:rPr lang="fr-FR" dirty="0"/>
              <a:t>: Wolff (</a:t>
            </a:r>
            <a:r>
              <a:rPr lang="fr-FR" dirty="0" smtClean="0"/>
              <a:t>1755): </a:t>
            </a:r>
            <a:r>
              <a:rPr lang="fr-FR" i="1" dirty="0" err="1"/>
              <a:t>Meletemata</a:t>
            </a:r>
            <a:r>
              <a:rPr lang="fr-FR" i="1" dirty="0"/>
              <a:t> </a:t>
            </a:r>
            <a:r>
              <a:rPr lang="fr-FR" i="1" dirty="0" err="1"/>
              <a:t>Mathematico-Philosophica</a:t>
            </a:r>
            <a:r>
              <a:rPr lang="fr-FR" i="1" dirty="0"/>
              <a:t> </a:t>
            </a:r>
            <a:r>
              <a:rPr lang="fr-FR" i="1" dirty="0" err="1"/>
              <a:t>quibus</a:t>
            </a:r>
            <a:r>
              <a:rPr lang="fr-FR" i="1" dirty="0"/>
              <a:t> </a:t>
            </a:r>
            <a:r>
              <a:rPr lang="fr-FR" i="1" dirty="0" err="1"/>
              <a:t>accedunt</a:t>
            </a:r>
            <a:r>
              <a:rPr lang="fr-FR" i="1" dirty="0"/>
              <a:t> </a:t>
            </a:r>
            <a:r>
              <a:rPr lang="fr-FR" i="1" dirty="0" err="1"/>
              <a:t>dissertationes</a:t>
            </a:r>
            <a:r>
              <a:rPr lang="fr-FR" dirty="0"/>
              <a:t>, </a:t>
            </a:r>
            <a:r>
              <a:rPr lang="fr-FR" dirty="0" err="1"/>
              <a:t>Nachdruck</a:t>
            </a:r>
            <a:r>
              <a:rPr lang="fr-FR" dirty="0"/>
              <a:t> der </a:t>
            </a:r>
            <a:r>
              <a:rPr lang="fr-FR" dirty="0" err="1"/>
              <a:t>Ausgabe</a:t>
            </a:r>
            <a:r>
              <a:rPr lang="fr-FR" dirty="0"/>
              <a:t> </a:t>
            </a:r>
            <a:r>
              <a:rPr lang="fr-FR" dirty="0" err="1"/>
              <a:t>von</a:t>
            </a:r>
            <a:r>
              <a:rPr lang="fr-FR" dirty="0"/>
              <a:t> 1755, </a:t>
            </a:r>
            <a:r>
              <a:rPr lang="fr-FR" cap="small" dirty="0"/>
              <a:t>dans</a:t>
            </a:r>
            <a:r>
              <a:rPr lang="fr-FR" dirty="0"/>
              <a:t>: Chr. Wolff, </a:t>
            </a:r>
            <a:r>
              <a:rPr lang="fr-FR" i="1" dirty="0" err="1"/>
              <a:t>Gesammelte</a:t>
            </a:r>
            <a:r>
              <a:rPr lang="fr-FR" i="1" dirty="0"/>
              <a:t> </a:t>
            </a:r>
            <a:r>
              <a:rPr lang="fr-FR" i="1" dirty="0" err="1"/>
              <a:t>Werke</a:t>
            </a:r>
            <a:r>
              <a:rPr lang="fr-FR" dirty="0"/>
              <a:t>, </a:t>
            </a:r>
            <a:r>
              <a:rPr lang="fr-FR" dirty="0" err="1"/>
              <a:t>hrsg</a:t>
            </a:r>
            <a:r>
              <a:rPr lang="fr-FR" dirty="0"/>
              <a:t>. u. </a:t>
            </a:r>
            <a:r>
              <a:rPr lang="fr-FR" dirty="0" err="1"/>
              <a:t>bearbeitet</a:t>
            </a:r>
            <a:r>
              <a:rPr lang="fr-FR" dirty="0"/>
              <a:t> </a:t>
            </a:r>
            <a:r>
              <a:rPr lang="fr-FR" dirty="0" err="1"/>
              <a:t>von</a:t>
            </a:r>
            <a:r>
              <a:rPr lang="fr-FR" dirty="0"/>
              <a:t> J. Ecole, J.E. Hofmann, M. </a:t>
            </a:r>
            <a:r>
              <a:rPr lang="fr-FR" dirty="0" err="1"/>
              <a:t>Thomann</a:t>
            </a:r>
            <a:r>
              <a:rPr lang="fr-FR" dirty="0"/>
              <a:t>, H.W. Arndt, II. </a:t>
            </a:r>
            <a:r>
              <a:rPr lang="fr-FR" dirty="0" err="1"/>
              <a:t>Abteilung</a:t>
            </a:r>
            <a:r>
              <a:rPr lang="fr-FR" dirty="0"/>
              <a:t>, </a:t>
            </a:r>
            <a:r>
              <a:rPr lang="fr-FR" dirty="0" err="1"/>
              <a:t>Lateinische</a:t>
            </a:r>
            <a:r>
              <a:rPr lang="fr-FR" dirty="0"/>
              <a:t> </a:t>
            </a:r>
            <a:r>
              <a:rPr lang="fr-FR" dirty="0" err="1"/>
              <a:t>Schriften</a:t>
            </a:r>
            <a:r>
              <a:rPr lang="fr-FR" dirty="0"/>
              <a:t>, Bd.35, Hildesheim: Georg </a:t>
            </a:r>
            <a:r>
              <a:rPr lang="fr-FR" dirty="0" err="1"/>
              <a:t>Olms</a:t>
            </a:r>
            <a:r>
              <a:rPr lang="fr-FR" dirty="0"/>
              <a:t> </a:t>
            </a:r>
            <a:r>
              <a:rPr lang="fr-FR" dirty="0" err="1"/>
              <a:t>Verlag</a:t>
            </a:r>
            <a:r>
              <a:rPr lang="fr-FR" dirty="0" smtClean="0"/>
              <a:t> </a:t>
            </a:r>
            <a:r>
              <a:rPr lang="fr-FR" dirty="0"/>
              <a:t>1974, </a:t>
            </a:r>
            <a:r>
              <a:rPr lang="fr-FR" dirty="0" smtClean="0"/>
              <a:t>p.244-26</a:t>
            </a:r>
          </a:p>
        </p:txBody>
      </p:sp>
    </p:spTree>
    <p:extLst>
      <p:ext uri="{BB962C8B-B14F-4D97-AF65-F5344CB8AC3E}">
        <p14:creationId xmlns:p14="http://schemas.microsoft.com/office/powerpoint/2010/main" val="4151287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b="1" dirty="0" smtClean="0"/>
              <a:t>Wolff</a:t>
            </a:r>
            <a:r>
              <a:rPr lang="fr-FR" dirty="0" smtClean="0"/>
              <a:t>, </a:t>
            </a:r>
            <a:r>
              <a:rPr lang="fr-FR" dirty="0" err="1" smtClean="0"/>
              <a:t>CHristian</a:t>
            </a:r>
            <a:r>
              <a:rPr lang="fr-FR" dirty="0" smtClean="0"/>
              <a:t> 1720</a:t>
            </a:r>
            <a:r>
              <a:rPr lang="fr-FR" dirty="0"/>
              <a:t>, </a:t>
            </a:r>
            <a:r>
              <a:rPr lang="fr-FR" dirty="0" smtClean="0"/>
              <a:t>(1751</a:t>
            </a:r>
            <a:r>
              <a:rPr lang="fr-FR" baseline="30000" dirty="0" smtClean="0"/>
              <a:t>11</a:t>
            </a:r>
            <a:r>
              <a:rPr lang="fr-FR" dirty="0" smtClean="0"/>
              <a:t>): </a:t>
            </a:r>
            <a:r>
              <a:rPr lang="fr-FR" i="1" dirty="0" err="1"/>
              <a:t>Vernünfftige</a:t>
            </a:r>
            <a:r>
              <a:rPr lang="fr-FR" i="1" dirty="0"/>
              <a:t> </a:t>
            </a:r>
            <a:r>
              <a:rPr lang="fr-FR" i="1" dirty="0" err="1"/>
              <a:t>Gedanken</a:t>
            </a:r>
            <a:r>
              <a:rPr lang="fr-FR" i="1" dirty="0"/>
              <a:t>. Von </a:t>
            </a:r>
            <a:r>
              <a:rPr lang="fr-FR" i="1" dirty="0" err="1"/>
              <a:t>Gott</a:t>
            </a:r>
            <a:r>
              <a:rPr lang="fr-FR" i="1" dirty="0"/>
              <a:t>, der </a:t>
            </a:r>
            <a:r>
              <a:rPr lang="fr-FR" i="1" dirty="0" err="1"/>
              <a:t>Welt</a:t>
            </a:r>
            <a:r>
              <a:rPr lang="fr-FR" i="1" dirty="0"/>
              <a:t> </a:t>
            </a:r>
            <a:r>
              <a:rPr lang="fr-FR" i="1" dirty="0" err="1"/>
              <a:t>und</a:t>
            </a:r>
            <a:r>
              <a:rPr lang="fr-FR" i="1" dirty="0"/>
              <a:t> der </a:t>
            </a:r>
            <a:r>
              <a:rPr lang="fr-FR" i="1" dirty="0" err="1"/>
              <a:t>Seele</a:t>
            </a:r>
            <a:r>
              <a:rPr lang="fr-FR" i="1" dirty="0"/>
              <a:t> des </a:t>
            </a:r>
            <a:r>
              <a:rPr lang="fr-FR" i="1" dirty="0" err="1"/>
              <a:t>Menschen</a:t>
            </a:r>
            <a:r>
              <a:rPr lang="fr-FR" i="1" dirty="0"/>
              <a:t>, </a:t>
            </a:r>
            <a:r>
              <a:rPr lang="fr-FR" i="1" dirty="0" err="1"/>
              <a:t>auch</a:t>
            </a:r>
            <a:r>
              <a:rPr lang="fr-FR" i="1" dirty="0"/>
              <a:t> </a:t>
            </a:r>
            <a:r>
              <a:rPr lang="fr-FR" i="1" dirty="0" err="1"/>
              <a:t>allen</a:t>
            </a:r>
            <a:r>
              <a:rPr lang="fr-FR" i="1" dirty="0"/>
              <a:t> </a:t>
            </a:r>
            <a:r>
              <a:rPr lang="fr-FR" i="1" dirty="0" err="1"/>
              <a:t>Dingen</a:t>
            </a:r>
            <a:r>
              <a:rPr lang="fr-FR" i="1" dirty="0"/>
              <a:t> </a:t>
            </a:r>
            <a:r>
              <a:rPr lang="fr-FR" i="1" dirty="0" err="1"/>
              <a:t>überhaupt</a:t>
            </a:r>
            <a:r>
              <a:rPr lang="fr-FR" dirty="0"/>
              <a:t>, </a:t>
            </a:r>
            <a:r>
              <a:rPr lang="fr-FR" dirty="0" err="1"/>
              <a:t>nach</a:t>
            </a:r>
            <a:r>
              <a:rPr lang="fr-FR" dirty="0"/>
              <a:t> der 11. </a:t>
            </a:r>
            <a:r>
              <a:rPr lang="fr-FR" dirty="0" err="1"/>
              <a:t>erweiterten</a:t>
            </a:r>
            <a:r>
              <a:rPr lang="fr-FR" dirty="0"/>
              <a:t> </a:t>
            </a:r>
            <a:r>
              <a:rPr lang="fr-FR" dirty="0" err="1"/>
              <a:t>Aufl</a:t>
            </a:r>
            <a:r>
              <a:rPr lang="fr-FR" dirty="0"/>
              <a:t>. </a:t>
            </a:r>
            <a:r>
              <a:rPr lang="fr-FR" dirty="0" err="1"/>
              <a:t>von</a:t>
            </a:r>
            <a:r>
              <a:rPr lang="fr-FR" dirty="0"/>
              <a:t> 1751, </a:t>
            </a:r>
            <a:r>
              <a:rPr lang="fr-FR" dirty="0" err="1"/>
              <a:t>hrsg</a:t>
            </a:r>
            <a:r>
              <a:rPr lang="fr-FR" dirty="0"/>
              <a:t>., </a:t>
            </a:r>
            <a:r>
              <a:rPr lang="fr-FR" dirty="0" err="1"/>
              <a:t>bearbeitet</a:t>
            </a:r>
            <a:r>
              <a:rPr lang="fr-FR" dirty="0"/>
              <a:t>, mit </a:t>
            </a:r>
            <a:r>
              <a:rPr lang="fr-FR" dirty="0" err="1"/>
              <a:t>einem</a:t>
            </a:r>
            <a:r>
              <a:rPr lang="fr-FR" dirty="0"/>
              <a:t> </a:t>
            </a:r>
            <a:r>
              <a:rPr lang="fr-FR" dirty="0" err="1"/>
              <a:t>Vorwort</a:t>
            </a:r>
            <a:r>
              <a:rPr lang="fr-FR" dirty="0"/>
              <a:t>, </a:t>
            </a:r>
            <a:r>
              <a:rPr lang="fr-FR" dirty="0" err="1"/>
              <a:t>Anmerkun­gen</a:t>
            </a:r>
            <a:r>
              <a:rPr lang="fr-FR" dirty="0"/>
              <a:t> </a:t>
            </a:r>
            <a:r>
              <a:rPr lang="fr-FR" dirty="0" err="1"/>
              <a:t>und</a:t>
            </a:r>
            <a:r>
              <a:rPr lang="fr-FR" dirty="0"/>
              <a:t> </a:t>
            </a:r>
            <a:r>
              <a:rPr lang="fr-FR" dirty="0" err="1"/>
              <a:t>einem</a:t>
            </a:r>
            <a:r>
              <a:rPr lang="fr-FR" dirty="0"/>
              <a:t> Index </a:t>
            </a:r>
            <a:r>
              <a:rPr lang="fr-FR" dirty="0" err="1"/>
              <a:t>versehen</a:t>
            </a:r>
            <a:r>
              <a:rPr lang="fr-FR" dirty="0"/>
              <a:t> </a:t>
            </a:r>
            <a:r>
              <a:rPr lang="fr-FR" dirty="0" err="1"/>
              <a:t>von</a:t>
            </a:r>
            <a:r>
              <a:rPr lang="fr-FR" dirty="0"/>
              <a:t> Charles A. </a:t>
            </a:r>
            <a:r>
              <a:rPr lang="fr-FR" dirty="0" err="1"/>
              <a:t>Corr</a:t>
            </a:r>
            <a:r>
              <a:rPr lang="fr-FR" dirty="0"/>
              <a:t>, </a:t>
            </a:r>
            <a:r>
              <a:rPr lang="fr-FR" cap="small" dirty="0"/>
              <a:t>dans</a:t>
            </a:r>
            <a:r>
              <a:rPr lang="fr-FR" dirty="0"/>
              <a:t>: Chr. Wolff, </a:t>
            </a:r>
            <a:r>
              <a:rPr lang="fr-FR" i="1" dirty="0" err="1"/>
              <a:t>Gesammelte</a:t>
            </a:r>
            <a:r>
              <a:rPr lang="fr-FR" i="1" dirty="0"/>
              <a:t> </a:t>
            </a:r>
            <a:r>
              <a:rPr lang="fr-FR" i="1" dirty="0" err="1"/>
              <a:t>Werke</a:t>
            </a:r>
            <a:r>
              <a:rPr lang="fr-FR" dirty="0"/>
              <a:t>, </a:t>
            </a:r>
            <a:r>
              <a:rPr lang="fr-FR" dirty="0" err="1"/>
              <a:t>hrsg</a:t>
            </a:r>
            <a:r>
              <a:rPr lang="fr-FR" dirty="0"/>
              <a:t>. u. </a:t>
            </a:r>
            <a:r>
              <a:rPr lang="fr-FR" dirty="0" err="1"/>
              <a:t>bearbeitet</a:t>
            </a:r>
            <a:r>
              <a:rPr lang="fr-FR" dirty="0"/>
              <a:t> </a:t>
            </a:r>
            <a:r>
              <a:rPr lang="fr-FR" dirty="0" err="1"/>
              <a:t>von</a:t>
            </a:r>
            <a:r>
              <a:rPr lang="fr-FR" dirty="0"/>
              <a:t> J. Ecole, J.E. Hofmann, </a:t>
            </a:r>
            <a:r>
              <a:rPr lang="fr-FR" dirty="0" err="1"/>
              <a:t>Ch.A</a:t>
            </a:r>
            <a:r>
              <a:rPr lang="fr-FR" dirty="0"/>
              <a:t>. </a:t>
            </a:r>
            <a:r>
              <a:rPr lang="fr-FR" dirty="0" err="1"/>
              <a:t>Corr</a:t>
            </a:r>
            <a:r>
              <a:rPr lang="fr-FR" dirty="0"/>
              <a:t>, M. </a:t>
            </a:r>
            <a:r>
              <a:rPr lang="fr-FR" dirty="0" err="1"/>
              <a:t>Thomann</a:t>
            </a:r>
            <a:r>
              <a:rPr lang="fr-FR" dirty="0"/>
              <a:t>, H.W. Arndt, I. </a:t>
            </a:r>
            <a:r>
              <a:rPr lang="fr-FR" dirty="0" err="1"/>
              <a:t>Abtei­lung</a:t>
            </a:r>
            <a:r>
              <a:rPr lang="fr-FR" dirty="0"/>
              <a:t>, Deutsche </a:t>
            </a:r>
            <a:r>
              <a:rPr lang="fr-FR" dirty="0" err="1"/>
              <a:t>Schriften</a:t>
            </a:r>
            <a:r>
              <a:rPr lang="fr-FR" dirty="0"/>
              <a:t>, Bd.2, Hil­desheim/Zürich/New York: Georg </a:t>
            </a:r>
            <a:r>
              <a:rPr lang="fr-FR" dirty="0" err="1"/>
              <a:t>Olms</a:t>
            </a:r>
            <a:r>
              <a:rPr lang="fr-FR" dirty="0"/>
              <a:t> </a:t>
            </a:r>
            <a:r>
              <a:rPr lang="fr-FR" dirty="0" err="1" smtClean="0"/>
              <a:t>Ver­lagsbuch­hand­lung</a:t>
            </a:r>
            <a:r>
              <a:rPr lang="fr-FR" dirty="0" smtClean="0"/>
              <a:t>)</a:t>
            </a:r>
          </a:p>
          <a:p>
            <a:pPr marL="0" indent="0">
              <a:buNone/>
            </a:pPr>
            <a:r>
              <a:rPr lang="fr-FR" b="1" dirty="0"/>
              <a:t>Du Marsais</a:t>
            </a:r>
            <a:r>
              <a:rPr lang="fr-FR" dirty="0"/>
              <a:t>, César </a:t>
            </a:r>
            <a:r>
              <a:rPr lang="fr-FR" dirty="0" err="1"/>
              <a:t>Chesneau</a:t>
            </a:r>
            <a:r>
              <a:rPr lang="fr-FR" dirty="0"/>
              <a:t> </a:t>
            </a:r>
            <a:r>
              <a:rPr lang="fr-FR" dirty="0" smtClean="0"/>
              <a:t>1722. </a:t>
            </a:r>
            <a:r>
              <a:rPr lang="fr-FR" i="1" dirty="0" smtClean="0"/>
              <a:t>Exposition </a:t>
            </a:r>
            <a:r>
              <a:rPr lang="fr-FR" i="1" dirty="0"/>
              <a:t>d'une méthode raisonnée pour apprendre la langue latine </a:t>
            </a:r>
            <a:r>
              <a:rPr lang="fr-FR" dirty="0"/>
              <a:t>; </a:t>
            </a:r>
            <a:r>
              <a:rPr lang="fr-FR" dirty="0" smtClean="0"/>
              <a:t>[…], Paris´: E. </a:t>
            </a:r>
            <a:r>
              <a:rPr lang="fr-FR" dirty="0" err="1" smtClean="0"/>
              <a:t>Ganeau</a:t>
            </a:r>
            <a:r>
              <a:rPr lang="fr-FR" dirty="0" smtClean="0"/>
              <a:t>.</a:t>
            </a:r>
            <a:endParaRPr lang="fr-FR" dirty="0"/>
          </a:p>
          <a:p>
            <a:pPr marL="0" indent="0">
              <a:buNone/>
            </a:pPr>
            <a:r>
              <a:rPr lang="de-DE" b="1" dirty="0" smtClean="0"/>
              <a:t>Girard</a:t>
            </a:r>
            <a:r>
              <a:rPr lang="de-DE" dirty="0"/>
              <a:t>, Gabriel 1747, </a:t>
            </a:r>
            <a:r>
              <a:rPr lang="fr-FR" i="1" dirty="0"/>
              <a:t>Les vrais principes de la langue </a:t>
            </a:r>
            <a:r>
              <a:rPr lang="fr-FR" i="1" dirty="0" err="1"/>
              <a:t>françoise</a:t>
            </a:r>
            <a:r>
              <a:rPr lang="fr-FR" i="1" dirty="0"/>
              <a:t>; ou la parole réduite en </a:t>
            </a:r>
            <a:r>
              <a:rPr lang="fr-FR" i="1" dirty="0" smtClean="0"/>
              <a:t>méthode, </a:t>
            </a:r>
            <a:r>
              <a:rPr lang="fr-FR" dirty="0" smtClean="0"/>
              <a:t>Paris: Le Breton.</a:t>
            </a:r>
            <a:endParaRPr lang="fr-FR" i="1" dirty="0" smtClean="0"/>
          </a:p>
          <a:p>
            <a:pPr marL="0" indent="0">
              <a:buNone/>
            </a:pPr>
            <a:r>
              <a:rPr lang="de-DE" dirty="0" smtClean="0"/>
              <a:t>J(</a:t>
            </a:r>
            <a:r>
              <a:rPr lang="de-DE" dirty="0" err="1" smtClean="0"/>
              <a:t>ohann</a:t>
            </a:r>
            <a:r>
              <a:rPr lang="de-DE" dirty="0" smtClean="0"/>
              <a:t>) . J(</a:t>
            </a:r>
            <a:r>
              <a:rPr lang="de-DE" dirty="0" err="1" smtClean="0"/>
              <a:t>akob</a:t>
            </a:r>
            <a:r>
              <a:rPr lang="de-DE" dirty="0" smtClean="0"/>
              <a:t>). </a:t>
            </a:r>
            <a:r>
              <a:rPr lang="de-DE" b="1" dirty="0" smtClean="0"/>
              <a:t>M(</a:t>
            </a:r>
            <a:r>
              <a:rPr lang="de-DE" b="1" dirty="0" err="1" smtClean="0"/>
              <a:t>eynier</a:t>
            </a:r>
            <a:r>
              <a:rPr lang="de-DE" b="1" dirty="0"/>
              <a:t>)</a:t>
            </a:r>
            <a:r>
              <a:rPr lang="de-DE" dirty="0"/>
              <a:t>. 1763. </a:t>
            </a:r>
            <a:r>
              <a:rPr lang="de-DE" i="1" dirty="0"/>
              <a:t>Allgemeine Sprachkunst : Das ist, Einleitung in alle Sprachen</a:t>
            </a:r>
            <a:r>
              <a:rPr lang="de-DE" dirty="0"/>
              <a:t>, Erlangen : Müller.</a:t>
            </a:r>
            <a:endParaRPr lang="fr-FR" dirty="0"/>
          </a:p>
        </p:txBody>
      </p:sp>
    </p:spTree>
    <p:extLst>
      <p:ext uri="{BB962C8B-B14F-4D97-AF65-F5344CB8AC3E}">
        <p14:creationId xmlns:p14="http://schemas.microsoft.com/office/powerpoint/2010/main" val="4151287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457200" lvl="1" indent="0">
              <a:buNone/>
            </a:pPr>
            <a:r>
              <a:rPr lang="en-US" b="1" dirty="0"/>
              <a:t>Harris, James </a:t>
            </a:r>
            <a:r>
              <a:rPr lang="en-US" i="1" dirty="0"/>
              <a:t>1751. Hermes Or a Philosophical Inquiry Concerning Universal Grammar, </a:t>
            </a:r>
            <a:r>
              <a:rPr lang="en-US" dirty="0"/>
              <a:t>London: </a:t>
            </a:r>
            <a:r>
              <a:rPr lang="en-US" dirty="0" err="1" smtClean="0"/>
              <a:t>Woodfall</a:t>
            </a:r>
            <a:r>
              <a:rPr lang="en-US" dirty="0" smtClean="0"/>
              <a:t>.</a:t>
            </a:r>
          </a:p>
          <a:p>
            <a:pPr marL="457200" lvl="1" indent="0">
              <a:buNone/>
            </a:pPr>
            <a:r>
              <a:rPr lang="en-US" dirty="0" smtClean="0"/>
              <a:t>=&gt; Absolute vs. relative </a:t>
            </a:r>
            <a:r>
              <a:rPr lang="en-US" dirty="0" err="1" smtClean="0"/>
              <a:t>bedeutende</a:t>
            </a:r>
            <a:r>
              <a:rPr lang="en-US" dirty="0" smtClean="0"/>
              <a:t> </a:t>
            </a:r>
            <a:r>
              <a:rPr lang="en-US" dirty="0" err="1" smtClean="0"/>
              <a:t>Wörter</a:t>
            </a:r>
            <a:endParaRPr lang="en-US" dirty="0"/>
          </a:p>
          <a:p>
            <a:pPr marL="0" indent="0">
              <a:buNone/>
            </a:pPr>
            <a:endParaRPr lang="fr-FR" dirty="0"/>
          </a:p>
        </p:txBody>
      </p:sp>
      <p:pic>
        <p:nvPicPr>
          <p:cNvPr id="4" name="Image 3"/>
          <p:cNvPicPr/>
          <p:nvPr/>
        </p:nvPicPr>
        <p:blipFill>
          <a:blip r:embed="rId2"/>
          <a:stretch>
            <a:fillRect/>
          </a:stretch>
        </p:blipFill>
        <p:spPr>
          <a:xfrm>
            <a:off x="3619500" y="3763473"/>
            <a:ext cx="4953000" cy="2847975"/>
          </a:xfrm>
          <a:prstGeom prst="rect">
            <a:avLst/>
          </a:prstGeom>
        </p:spPr>
      </p:pic>
    </p:spTree>
    <p:extLst>
      <p:ext uri="{BB962C8B-B14F-4D97-AF65-F5344CB8AC3E}">
        <p14:creationId xmlns:p14="http://schemas.microsoft.com/office/powerpoint/2010/main" val="263666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 </a:t>
            </a:r>
            <a:endParaRPr lang="fr-FR" dirty="0"/>
          </a:p>
        </p:txBody>
      </p:sp>
      <p:sp>
        <p:nvSpPr>
          <p:cNvPr id="3" name="Espace réservé du contenu 2"/>
          <p:cNvSpPr>
            <a:spLocks noGrp="1"/>
          </p:cNvSpPr>
          <p:nvPr>
            <p:ph idx="1"/>
          </p:nvPr>
        </p:nvSpPr>
        <p:spPr/>
        <p:txBody>
          <a:bodyPr/>
          <a:lstStyle/>
          <a:p>
            <a:pPr marL="0" indent="0">
              <a:buNone/>
            </a:pPr>
            <a:r>
              <a:rPr lang="de-DE" dirty="0" smtClean="0"/>
              <a:t>Verbbegriffe: „</a:t>
            </a:r>
            <a:r>
              <a:rPr lang="de-DE" dirty="0" err="1" smtClean="0"/>
              <a:t>energy</a:t>
            </a:r>
            <a:r>
              <a:rPr lang="de-DE" dirty="0" smtClean="0"/>
              <a:t>“ in Beziehung zu „</a:t>
            </a:r>
            <a:r>
              <a:rPr lang="de-DE" dirty="0" err="1" smtClean="0"/>
              <a:t>energizer</a:t>
            </a:r>
            <a:r>
              <a:rPr lang="de-DE" dirty="0" smtClean="0"/>
              <a:t>“</a:t>
            </a:r>
          </a:p>
          <a:p>
            <a:pPr marL="0" indent="0">
              <a:buNone/>
            </a:pPr>
            <a:r>
              <a:rPr lang="de-DE" dirty="0" smtClean="0"/>
              <a:t>(Harris 1751: 173) : „Thus '</a:t>
            </a:r>
            <a:r>
              <a:rPr lang="de-DE" dirty="0" err="1" smtClean="0"/>
              <a:t>tis</a:t>
            </a:r>
            <a:r>
              <a:rPr lang="de-DE" dirty="0" smtClean="0"/>
              <a:t> </a:t>
            </a:r>
            <a:r>
              <a:rPr lang="de-DE" dirty="0" err="1" smtClean="0"/>
              <a:t>impossible</a:t>
            </a:r>
            <a:r>
              <a:rPr lang="de-DE" dirty="0" smtClean="0"/>
              <a:t> </a:t>
            </a:r>
            <a:r>
              <a:rPr lang="de-DE" dirty="0" err="1" smtClean="0"/>
              <a:t>there</a:t>
            </a:r>
            <a:r>
              <a:rPr lang="de-DE" dirty="0" smtClean="0"/>
              <a:t> </a:t>
            </a:r>
            <a:r>
              <a:rPr lang="de-DE" dirty="0" err="1" smtClean="0"/>
              <a:t>should</a:t>
            </a:r>
            <a:r>
              <a:rPr lang="de-DE" dirty="0" smtClean="0"/>
              <a:t> </a:t>
            </a:r>
            <a:r>
              <a:rPr lang="de-DE" dirty="0" err="1" smtClean="0"/>
              <a:t>be</a:t>
            </a:r>
            <a:r>
              <a:rPr lang="de-DE" dirty="0" smtClean="0"/>
              <a:t> such </a:t>
            </a:r>
            <a:r>
              <a:rPr lang="de-DE" dirty="0" err="1" smtClean="0"/>
              <a:t>Energies</a:t>
            </a:r>
            <a:r>
              <a:rPr lang="de-DE" dirty="0" smtClean="0"/>
              <a:t>, </a:t>
            </a:r>
            <a:r>
              <a:rPr lang="de-DE" dirty="0" err="1" smtClean="0"/>
              <a:t>as</a:t>
            </a:r>
            <a:r>
              <a:rPr lang="de-DE" dirty="0" smtClean="0"/>
              <a:t> </a:t>
            </a:r>
            <a:r>
              <a:rPr lang="de-DE" i="1" dirty="0" err="1" smtClean="0"/>
              <a:t>To</a:t>
            </a:r>
            <a:r>
              <a:rPr lang="de-DE" i="1" dirty="0" smtClean="0"/>
              <a:t> </a:t>
            </a:r>
            <a:r>
              <a:rPr lang="de-DE" i="1" dirty="0" err="1" smtClean="0"/>
              <a:t>love</a:t>
            </a:r>
            <a:r>
              <a:rPr lang="de-DE" i="1" dirty="0" smtClean="0"/>
              <a:t>, </a:t>
            </a:r>
            <a:r>
              <a:rPr lang="de-DE" i="1" dirty="0" err="1" smtClean="0"/>
              <a:t>to</a:t>
            </a:r>
            <a:r>
              <a:rPr lang="de-DE" i="1" dirty="0" smtClean="0"/>
              <a:t> </a:t>
            </a:r>
            <a:r>
              <a:rPr lang="de-DE" i="1" dirty="0" err="1" smtClean="0"/>
              <a:t>fly</a:t>
            </a:r>
            <a:r>
              <a:rPr lang="de-DE" i="1" dirty="0" smtClean="0"/>
              <a:t>, </a:t>
            </a:r>
            <a:r>
              <a:rPr lang="de-DE" i="1" dirty="0" err="1" smtClean="0"/>
              <a:t>to</a:t>
            </a:r>
            <a:r>
              <a:rPr lang="de-DE" i="1" dirty="0" smtClean="0"/>
              <a:t> </a:t>
            </a:r>
            <a:r>
              <a:rPr lang="de-DE" i="1" dirty="0" err="1" smtClean="0"/>
              <a:t>wound</a:t>
            </a:r>
            <a:r>
              <a:rPr lang="de-DE" i="1" dirty="0" smtClean="0"/>
              <a:t>,</a:t>
            </a:r>
            <a:r>
              <a:rPr lang="de-DE" dirty="0" smtClean="0"/>
              <a:t> &amp;c. </a:t>
            </a:r>
            <a:r>
              <a:rPr lang="de-DE" dirty="0" err="1" smtClean="0"/>
              <a:t>if</a:t>
            </a:r>
            <a:r>
              <a:rPr lang="de-DE" dirty="0" smtClean="0"/>
              <a:t> </a:t>
            </a:r>
            <a:r>
              <a:rPr lang="de-DE" dirty="0" err="1" smtClean="0"/>
              <a:t>there</a:t>
            </a:r>
            <a:r>
              <a:rPr lang="de-DE" dirty="0" smtClean="0"/>
              <a:t> </a:t>
            </a:r>
            <a:r>
              <a:rPr lang="de-DE" dirty="0" err="1" smtClean="0"/>
              <a:t>were</a:t>
            </a:r>
            <a:r>
              <a:rPr lang="de-DE" dirty="0" smtClean="0"/>
              <a:t> not such </a:t>
            </a:r>
            <a:r>
              <a:rPr lang="de-DE" dirty="0" err="1" smtClean="0"/>
              <a:t>Beings</a:t>
            </a:r>
            <a:r>
              <a:rPr lang="de-DE" dirty="0" smtClean="0"/>
              <a:t> </a:t>
            </a:r>
            <a:r>
              <a:rPr lang="de-DE" dirty="0" err="1" smtClean="0"/>
              <a:t>as</a:t>
            </a:r>
            <a:r>
              <a:rPr lang="de-DE" dirty="0" smtClean="0"/>
              <a:t> </a:t>
            </a:r>
            <a:r>
              <a:rPr lang="de-DE" i="1" dirty="0" err="1" smtClean="0"/>
              <a:t>Men</a:t>
            </a:r>
            <a:r>
              <a:rPr lang="de-DE" i="1" dirty="0" smtClean="0"/>
              <a:t>, Birds, </a:t>
            </a:r>
            <a:r>
              <a:rPr lang="de-DE" i="1" dirty="0" err="1" smtClean="0"/>
              <a:t>Swords</a:t>
            </a:r>
            <a:r>
              <a:rPr lang="de-DE" i="1" dirty="0" smtClean="0"/>
              <a:t>, &amp;c.</a:t>
            </a:r>
            <a:endParaRPr lang="fr-FR" dirty="0"/>
          </a:p>
        </p:txBody>
      </p:sp>
    </p:spTree>
    <p:extLst>
      <p:ext uri="{BB962C8B-B14F-4D97-AF65-F5344CB8AC3E}">
        <p14:creationId xmlns:p14="http://schemas.microsoft.com/office/powerpoint/2010/main" val="837996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de-DE" dirty="0" smtClean="0"/>
              <a:t>Analyse von </a:t>
            </a:r>
          </a:p>
          <a:p>
            <a:pPr>
              <a:buFontTx/>
              <a:buChar char="-"/>
            </a:pPr>
            <a:r>
              <a:rPr lang="de-DE" i="1" dirty="0" smtClean="0"/>
              <a:t>Caesar </a:t>
            </a:r>
            <a:r>
              <a:rPr lang="de-DE" i="1" dirty="0" err="1" smtClean="0"/>
              <a:t>walketh</a:t>
            </a:r>
            <a:r>
              <a:rPr lang="de-DE" i="1" dirty="0" smtClean="0"/>
              <a:t> (</a:t>
            </a:r>
            <a:r>
              <a:rPr lang="de-DE" dirty="0" smtClean="0"/>
              <a:t>ibid.: 176)</a:t>
            </a:r>
          </a:p>
          <a:p>
            <a:pPr>
              <a:buFontTx/>
              <a:buChar char="-"/>
            </a:pPr>
            <a:r>
              <a:rPr lang="de-DE" i="1" dirty="0"/>
              <a:t>Brutus </a:t>
            </a:r>
            <a:r>
              <a:rPr lang="de-DE" i="1" dirty="0" err="1"/>
              <a:t>loves</a:t>
            </a:r>
            <a:r>
              <a:rPr lang="de-DE" i="1" dirty="0"/>
              <a:t> </a:t>
            </a:r>
            <a:r>
              <a:rPr lang="de-DE" i="1" dirty="0" smtClean="0"/>
              <a:t>=&gt; </a:t>
            </a:r>
            <a:r>
              <a:rPr lang="en-GB" i="1" dirty="0" smtClean="0"/>
              <a:t>Cato </a:t>
            </a:r>
            <a:r>
              <a:rPr lang="en-GB" i="1" dirty="0"/>
              <a:t>or</a:t>
            </a:r>
            <a:r>
              <a:rPr lang="en-GB" dirty="0"/>
              <a:t> </a:t>
            </a:r>
            <a:r>
              <a:rPr lang="en-GB" i="1" dirty="0"/>
              <a:t>Cassius</a:t>
            </a:r>
            <a:r>
              <a:rPr lang="en-GB" dirty="0"/>
              <a:t>, </a:t>
            </a:r>
            <a:r>
              <a:rPr lang="en-GB" i="1" dirty="0"/>
              <a:t>Portia or someone</a:t>
            </a:r>
            <a:r>
              <a:rPr lang="en-GB" dirty="0"/>
              <a:t>. </a:t>
            </a:r>
            <a:endParaRPr lang="en-GB" dirty="0" smtClean="0"/>
          </a:p>
          <a:p>
            <a:pPr>
              <a:buFontTx/>
              <a:buChar char="-"/>
            </a:pPr>
            <a:r>
              <a:rPr lang="en-GB" i="1" dirty="0" smtClean="0"/>
              <a:t>Brutus </a:t>
            </a:r>
            <a:r>
              <a:rPr lang="en-GB" i="1" dirty="0"/>
              <a:t>loved </a:t>
            </a:r>
            <a:r>
              <a:rPr lang="en-GB" i="1" dirty="0" smtClean="0"/>
              <a:t>himself : </a:t>
            </a:r>
            <a:r>
              <a:rPr lang="en-GB" dirty="0"/>
              <a:t>„in such Case </a:t>
            </a:r>
            <a:r>
              <a:rPr lang="en-GB" i="1" dirty="0"/>
              <a:t>the Energy </a:t>
            </a:r>
            <a:r>
              <a:rPr lang="en-GB" dirty="0"/>
              <a:t>hath to the </a:t>
            </a:r>
            <a:r>
              <a:rPr lang="en-GB" i="1" dirty="0"/>
              <a:t>same</a:t>
            </a:r>
            <a:r>
              <a:rPr lang="en-GB" dirty="0"/>
              <a:t> Being </a:t>
            </a:r>
            <a:r>
              <a:rPr lang="en-GB" i="1" dirty="0"/>
              <a:t>a double </a:t>
            </a:r>
            <a:r>
              <a:rPr lang="en-GB" b="1" i="1" dirty="0"/>
              <a:t>Relation</a:t>
            </a:r>
            <a:r>
              <a:rPr lang="en-GB" i="1" dirty="0"/>
              <a:t>, </a:t>
            </a:r>
            <a:r>
              <a:rPr lang="en-GB" dirty="0"/>
              <a:t>both Active and Passive</a:t>
            </a:r>
            <a:r>
              <a:rPr lang="en-GB" dirty="0" smtClean="0"/>
              <a:t>.“ (</a:t>
            </a:r>
            <a:r>
              <a:rPr lang="en-GB" i="1" dirty="0" smtClean="0"/>
              <a:t>ibid.</a:t>
            </a:r>
            <a:r>
              <a:rPr lang="en-GB" dirty="0" smtClean="0"/>
              <a:t>: 173) (</a:t>
            </a:r>
            <a:r>
              <a:rPr lang="en-GB" b="1" dirty="0" err="1" smtClean="0"/>
              <a:t>fett</a:t>
            </a:r>
            <a:r>
              <a:rPr lang="en-GB" b="1" dirty="0" smtClean="0"/>
              <a:t>, </a:t>
            </a:r>
            <a:r>
              <a:rPr lang="en-GB" dirty="0" smtClean="0"/>
              <a:t>FSD)</a:t>
            </a:r>
          </a:p>
          <a:p>
            <a:pPr>
              <a:buFontTx/>
              <a:buChar char="-"/>
            </a:pPr>
            <a:r>
              <a:rPr lang="en-GB" dirty="0" smtClean="0"/>
              <a:t>---------------------------------</a:t>
            </a:r>
          </a:p>
          <a:p>
            <a:pPr>
              <a:buFontTx/>
              <a:buChar char="-"/>
            </a:pPr>
            <a:r>
              <a:rPr lang="de-DE" i="1" dirty="0"/>
              <a:t>honest</a:t>
            </a:r>
            <a:r>
              <a:rPr lang="de-DE" dirty="0"/>
              <a:t>, </a:t>
            </a:r>
            <a:r>
              <a:rPr lang="de-DE" i="1" dirty="0" err="1"/>
              <a:t>honestly</a:t>
            </a:r>
            <a:r>
              <a:rPr lang="de-DE" dirty="0"/>
              <a:t> und </a:t>
            </a:r>
            <a:r>
              <a:rPr lang="de-DE" i="1" dirty="0" err="1"/>
              <a:t>honesty</a:t>
            </a:r>
            <a:r>
              <a:rPr lang="de-DE" dirty="0"/>
              <a:t> </a:t>
            </a:r>
            <a:endParaRPr lang="de-DE" dirty="0" smtClean="0"/>
          </a:p>
          <a:p>
            <a:pPr>
              <a:buFontTx/>
              <a:buChar char="-"/>
            </a:pPr>
            <a:r>
              <a:rPr lang="de-DE" dirty="0"/>
              <a:t>aber nicht in der Satzdefinition: „</a:t>
            </a:r>
            <a:r>
              <a:rPr lang="de-DE" cap="small" dirty="0"/>
              <a:t>Every </a:t>
            </a:r>
            <a:r>
              <a:rPr lang="de-DE" cap="small" dirty="0" err="1"/>
              <a:t>proposition</a:t>
            </a:r>
            <a:r>
              <a:rPr lang="de-DE" dirty="0"/>
              <a:t> </a:t>
            </a:r>
            <a:r>
              <a:rPr lang="de-DE" dirty="0" err="1"/>
              <a:t>consists</a:t>
            </a:r>
            <a:r>
              <a:rPr lang="de-DE" dirty="0"/>
              <a:t> </a:t>
            </a:r>
            <a:r>
              <a:rPr lang="de-DE" dirty="0" err="1"/>
              <a:t>of</a:t>
            </a:r>
            <a:r>
              <a:rPr lang="de-DE" dirty="0"/>
              <a:t> a </a:t>
            </a:r>
            <a:r>
              <a:rPr lang="de-DE" i="1" dirty="0" err="1"/>
              <a:t>Subject</a:t>
            </a:r>
            <a:r>
              <a:rPr lang="de-DE" dirty="0"/>
              <a:t> </a:t>
            </a:r>
            <a:r>
              <a:rPr lang="de-DE" dirty="0" err="1"/>
              <a:t>and</a:t>
            </a:r>
            <a:r>
              <a:rPr lang="de-DE" dirty="0"/>
              <a:t> a </a:t>
            </a:r>
            <a:r>
              <a:rPr lang="de-DE" i="1" dirty="0" err="1"/>
              <a:t>Predicate</a:t>
            </a:r>
            <a:r>
              <a:rPr lang="de-DE" dirty="0"/>
              <a:t>. (1751: 230).</a:t>
            </a:r>
            <a:endParaRPr lang="fr-FR" dirty="0"/>
          </a:p>
        </p:txBody>
      </p:sp>
    </p:spTree>
    <p:extLst>
      <p:ext uri="{BB962C8B-B14F-4D97-AF65-F5344CB8AC3E}">
        <p14:creationId xmlns:p14="http://schemas.microsoft.com/office/powerpoint/2010/main" val="816420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de-DE" dirty="0" smtClean="0"/>
              <a:t>Relations</a:t>
            </a:r>
          </a:p>
          <a:p>
            <a:pPr>
              <a:buFont typeface="Symbol" panose="05050102010706020507" pitchFamily="18" charset="2"/>
              <a:buChar char="Þ"/>
            </a:pPr>
            <a:r>
              <a:rPr lang="de-DE" dirty="0" smtClean="0"/>
              <a:t> Kategorisierung der Wörter,</a:t>
            </a:r>
          </a:p>
          <a:p>
            <a:pPr>
              <a:buFont typeface="Symbol" panose="05050102010706020507" pitchFamily="18" charset="2"/>
              <a:buChar char="Þ"/>
            </a:pPr>
            <a:r>
              <a:rPr lang="de-DE" dirty="0" smtClean="0"/>
              <a:t> </a:t>
            </a:r>
            <a:r>
              <a:rPr lang="de-DE" dirty="0" err="1" smtClean="0"/>
              <a:t>Relationalität</a:t>
            </a:r>
            <a:r>
              <a:rPr lang="de-DE" dirty="0" smtClean="0"/>
              <a:t> der Verbbegriffe </a:t>
            </a:r>
          </a:p>
          <a:p>
            <a:pPr>
              <a:buFont typeface="Symbol" panose="05050102010706020507" pitchFamily="18" charset="2"/>
              <a:buChar char="Þ"/>
            </a:pPr>
            <a:r>
              <a:rPr lang="de-DE" dirty="0" smtClean="0"/>
              <a:t>Konzeptuelle Funktionalität von Wortbildungsformen</a:t>
            </a:r>
          </a:p>
          <a:p>
            <a:pPr marL="0" indent="0">
              <a:buNone/>
            </a:pPr>
            <a:r>
              <a:rPr lang="de-DE" dirty="0" smtClean="0"/>
              <a:t> </a:t>
            </a:r>
          </a:p>
        </p:txBody>
      </p:sp>
    </p:spTree>
    <p:extLst>
      <p:ext uri="{BB962C8B-B14F-4D97-AF65-F5344CB8AC3E}">
        <p14:creationId xmlns:p14="http://schemas.microsoft.com/office/powerpoint/2010/main" val="2640525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de-DE" dirty="0" smtClean="0"/>
              <a:t>Relationsbegriff zusätzlich in der Behandlung </a:t>
            </a:r>
          </a:p>
          <a:p>
            <a:r>
              <a:rPr lang="de-DE" dirty="0" smtClean="0"/>
              <a:t>der </a:t>
            </a:r>
            <a:r>
              <a:rPr lang="de-DE" dirty="0"/>
              <a:t>Tempora (114-139), unterschiedlicher Pronomina der 3. </a:t>
            </a:r>
            <a:r>
              <a:rPr lang="de-DE" dirty="0" smtClean="0"/>
              <a:t>Person, </a:t>
            </a:r>
          </a:p>
          <a:p>
            <a:r>
              <a:rPr lang="de-DE" dirty="0" smtClean="0"/>
              <a:t>der </a:t>
            </a:r>
            <a:r>
              <a:rPr lang="de-DE" dirty="0"/>
              <a:t>Komparation, </a:t>
            </a:r>
            <a:endParaRPr lang="de-DE" dirty="0" smtClean="0"/>
          </a:p>
          <a:p>
            <a:r>
              <a:rPr lang="de-DE" dirty="0" smtClean="0"/>
              <a:t>der Präpositionen </a:t>
            </a:r>
          </a:p>
          <a:p>
            <a:r>
              <a:rPr lang="de-DE" dirty="0" smtClean="0"/>
              <a:t>relationaler </a:t>
            </a:r>
            <a:r>
              <a:rPr lang="de-DE" dirty="0"/>
              <a:t>Adjektive  und Adverbien, wie </a:t>
            </a:r>
            <a:r>
              <a:rPr lang="de-DE" i="1" dirty="0"/>
              <a:t>double</a:t>
            </a:r>
            <a:r>
              <a:rPr lang="de-DE" dirty="0"/>
              <a:t> , </a:t>
            </a:r>
            <a:r>
              <a:rPr lang="de-DE" i="1" dirty="0" err="1"/>
              <a:t>treble</a:t>
            </a:r>
            <a:r>
              <a:rPr lang="de-DE" dirty="0"/>
              <a:t>, </a:t>
            </a:r>
            <a:r>
              <a:rPr lang="de-DE" i="1" dirty="0" err="1"/>
              <a:t>quadruple</a:t>
            </a:r>
            <a:r>
              <a:rPr lang="de-DE" dirty="0"/>
              <a:t> </a:t>
            </a:r>
            <a:r>
              <a:rPr lang="de-DE" dirty="0" smtClean="0"/>
              <a:t>und </a:t>
            </a:r>
            <a:r>
              <a:rPr lang="de-DE" i="1" dirty="0" err="1" smtClean="0"/>
              <a:t>equally</a:t>
            </a:r>
            <a:endParaRPr lang="de-DE" i="1" dirty="0"/>
          </a:p>
        </p:txBody>
      </p:sp>
    </p:spTree>
    <p:extLst>
      <p:ext uri="{BB962C8B-B14F-4D97-AF65-F5344CB8AC3E}">
        <p14:creationId xmlns:p14="http://schemas.microsoft.com/office/powerpoint/2010/main" val="3521684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lgn="ctr">
              <a:buNone/>
            </a:pPr>
            <a:r>
              <a:rPr lang="de-DE" b="1" dirty="0" smtClean="0"/>
              <a:t>Einleitung</a:t>
            </a:r>
          </a:p>
          <a:p>
            <a:pPr>
              <a:buFont typeface="Symbol" panose="05050102010706020507" pitchFamily="18" charset="2"/>
              <a:buChar char="Þ"/>
            </a:pPr>
            <a:r>
              <a:rPr lang="de-DE" dirty="0" smtClean="0"/>
              <a:t>Allgemeine </a:t>
            </a:r>
            <a:r>
              <a:rPr lang="de-DE" dirty="0"/>
              <a:t>Grammatiken : </a:t>
            </a:r>
            <a:r>
              <a:rPr lang="de-DE" dirty="0" smtClean="0"/>
              <a:t>Sprache und Sprach-Kategorien sind Ausdruck ihnen vorgängiger, nicht-sprachlicher, mentaler Inhalte, Konzepte und </a:t>
            </a:r>
            <a:r>
              <a:rPr lang="de-DE" dirty="0"/>
              <a:t>Operationen </a:t>
            </a:r>
            <a:endParaRPr lang="de-DE" dirty="0" smtClean="0"/>
          </a:p>
          <a:p>
            <a:pPr>
              <a:buFont typeface="Symbol" panose="05050102010706020507" pitchFamily="18" charset="2"/>
              <a:buChar char="Þ"/>
            </a:pPr>
            <a:r>
              <a:rPr lang="de-DE" dirty="0" smtClean="0"/>
              <a:t>AG : </a:t>
            </a:r>
            <a:r>
              <a:rPr lang="de-DE" dirty="0"/>
              <a:t>1660 – 1. Drittel 19. Jh</a:t>
            </a:r>
            <a:r>
              <a:rPr lang="de-DE" dirty="0" smtClean="0"/>
              <a:t>.</a:t>
            </a:r>
          </a:p>
          <a:p>
            <a:pPr>
              <a:buFont typeface="Symbol" panose="05050102010706020507" pitchFamily="18" charset="2"/>
              <a:buChar char="Þ"/>
            </a:pPr>
            <a:r>
              <a:rPr lang="de-DE" dirty="0"/>
              <a:t>Begriff der Relation und des Relativen =&gt; Verhältnis, </a:t>
            </a:r>
            <a:r>
              <a:rPr lang="de-DE" dirty="0" err="1"/>
              <a:t>relativisch</a:t>
            </a:r>
            <a:r>
              <a:rPr lang="de-DE" dirty="0"/>
              <a:t> // frz., englisch: </a:t>
            </a:r>
            <a:r>
              <a:rPr lang="de-DE" dirty="0" err="1"/>
              <a:t>relation</a:t>
            </a:r>
            <a:r>
              <a:rPr lang="de-DE" dirty="0"/>
              <a:t>, </a:t>
            </a:r>
            <a:r>
              <a:rPr lang="de-DE" dirty="0" err="1"/>
              <a:t>relatif</a:t>
            </a:r>
            <a:r>
              <a:rPr lang="de-DE" dirty="0"/>
              <a:t>, </a:t>
            </a:r>
            <a:r>
              <a:rPr lang="de-DE" dirty="0" err="1"/>
              <a:t>rapport</a:t>
            </a:r>
            <a:r>
              <a:rPr lang="de-DE" dirty="0"/>
              <a:t> </a:t>
            </a:r>
          </a:p>
          <a:p>
            <a:pPr>
              <a:buFont typeface="Symbol" panose="05050102010706020507" pitchFamily="18" charset="2"/>
              <a:buChar char="Þ"/>
            </a:pPr>
            <a:r>
              <a:rPr lang="de-DE" dirty="0" smtClean="0"/>
              <a:t>Kritik </a:t>
            </a:r>
            <a:r>
              <a:rPr lang="de-DE" dirty="0" err="1"/>
              <a:t>Meiners</a:t>
            </a:r>
            <a:r>
              <a:rPr lang="de-DE" dirty="0"/>
              <a:t> (1781: lxxiv): „</a:t>
            </a:r>
            <a:r>
              <a:rPr lang="de-DE" dirty="0" smtClean="0"/>
              <a:t>Sprachlehrer </a:t>
            </a:r>
            <a:r>
              <a:rPr lang="de-DE" dirty="0"/>
              <a:t>und </a:t>
            </a:r>
            <a:r>
              <a:rPr lang="de-DE" dirty="0" smtClean="0"/>
              <a:t>„auch sogar Philosophen </a:t>
            </a:r>
            <a:r>
              <a:rPr lang="de-DE" dirty="0"/>
              <a:t>voriger Zeiten </a:t>
            </a:r>
            <a:r>
              <a:rPr lang="de-DE" dirty="0" smtClean="0"/>
              <a:t>sich“ haben sich „der Vernachlässigung </a:t>
            </a:r>
            <a:r>
              <a:rPr lang="de-DE" dirty="0"/>
              <a:t>des </a:t>
            </a:r>
            <a:r>
              <a:rPr lang="de-DE" dirty="0" err="1"/>
              <a:t>relativischen</a:t>
            </a:r>
            <a:r>
              <a:rPr lang="de-DE" dirty="0"/>
              <a:t> </a:t>
            </a:r>
            <a:r>
              <a:rPr lang="de-DE" dirty="0" smtClean="0"/>
              <a:t>[…] schuldig gemacht“ </a:t>
            </a:r>
            <a:endParaRPr lang="fr-FR" dirty="0"/>
          </a:p>
        </p:txBody>
      </p:sp>
    </p:spTree>
    <p:extLst>
      <p:ext uri="{BB962C8B-B14F-4D97-AF65-F5344CB8AC3E}">
        <p14:creationId xmlns:p14="http://schemas.microsoft.com/office/powerpoint/2010/main" val="4178587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err="1">
                <a:solidFill>
                  <a:prstClr val="black"/>
                </a:solidFill>
                <a:latin typeface="Calibri" panose="020F0502020204030204"/>
                <a:ea typeface="+mn-ea"/>
                <a:cs typeface="+mn-cs"/>
              </a:rPr>
              <a:t>Beauzée</a:t>
            </a:r>
            <a:r>
              <a:rPr lang="fr-FR" sz="2800" b="1" dirty="0">
                <a:solidFill>
                  <a:prstClr val="black"/>
                </a:solidFill>
                <a:latin typeface="Calibri" panose="020F0502020204030204"/>
                <a:ea typeface="+mn-ea"/>
                <a:cs typeface="+mn-cs"/>
              </a:rPr>
              <a:t>, Nicolas </a:t>
            </a:r>
            <a:r>
              <a:rPr lang="fr-FR" sz="2800" dirty="0">
                <a:solidFill>
                  <a:prstClr val="black"/>
                </a:solidFill>
                <a:latin typeface="Calibri" panose="020F0502020204030204"/>
                <a:ea typeface="+mn-ea"/>
                <a:cs typeface="+mn-cs"/>
              </a:rPr>
              <a:t>1767. </a:t>
            </a:r>
            <a:r>
              <a:rPr lang="fr-FR" sz="2800" i="1" dirty="0">
                <a:solidFill>
                  <a:prstClr val="black"/>
                </a:solidFill>
                <a:latin typeface="Calibri" panose="020F0502020204030204"/>
                <a:ea typeface="+mn-ea"/>
                <a:cs typeface="+mn-cs"/>
              </a:rPr>
              <a:t>Grammaire générale: ou exposition raisonnée des éléments nécessaires du langage, pour servir de fondement à l'étude de toutes les langues, </a:t>
            </a:r>
            <a:r>
              <a:rPr lang="fr-FR" sz="2800" dirty="0">
                <a:solidFill>
                  <a:prstClr val="black"/>
                </a:solidFill>
                <a:latin typeface="Calibri" panose="020F0502020204030204"/>
                <a:ea typeface="+mn-ea"/>
                <a:cs typeface="+mn-cs"/>
              </a:rPr>
              <a:t>2 tomes, Paris: J. Barbon.</a:t>
            </a:r>
            <a:endParaRPr lang="fr-FR" dirty="0"/>
          </a:p>
        </p:txBody>
      </p:sp>
      <p:sp>
        <p:nvSpPr>
          <p:cNvPr id="3" name="Espace réservé du contenu 2"/>
          <p:cNvSpPr>
            <a:spLocks noGrp="1"/>
          </p:cNvSpPr>
          <p:nvPr>
            <p:ph idx="1"/>
          </p:nvPr>
        </p:nvSpPr>
        <p:spPr/>
        <p:txBody>
          <a:bodyPr/>
          <a:lstStyle/>
          <a:p>
            <a:pPr marL="457200" lvl="1" indent="0">
              <a:buNone/>
            </a:pPr>
            <a:r>
              <a:rPr lang="de-DE" dirty="0" smtClean="0"/>
              <a:t>Satzdefinition (1767, II: 7)</a:t>
            </a:r>
            <a:endParaRPr lang="fr-FR" dirty="0" smtClean="0"/>
          </a:p>
          <a:p>
            <a:pPr marL="457200" lvl="1" indent="0">
              <a:buNone/>
            </a:pPr>
            <a:endParaRPr lang="fr-FR" dirty="0"/>
          </a:p>
          <a:p>
            <a:pPr marL="457200" lvl="1" indent="0">
              <a:buNone/>
            </a:pPr>
            <a:endParaRPr lang="fr-FR" dirty="0"/>
          </a:p>
        </p:txBody>
      </p:sp>
      <p:pic>
        <p:nvPicPr>
          <p:cNvPr id="5" name="Image 4"/>
          <p:cNvPicPr/>
          <p:nvPr/>
        </p:nvPicPr>
        <p:blipFill rotWithShape="1">
          <a:blip r:embed="rId2"/>
          <a:srcRect b="19847"/>
          <a:stretch/>
        </p:blipFill>
        <p:spPr>
          <a:xfrm>
            <a:off x="2705850" y="2578100"/>
            <a:ext cx="6780300" cy="3192463"/>
          </a:xfrm>
          <a:prstGeom prst="rect">
            <a:avLst/>
          </a:prstGeom>
        </p:spPr>
      </p:pic>
    </p:spTree>
    <p:extLst>
      <p:ext uri="{BB962C8B-B14F-4D97-AF65-F5344CB8AC3E}">
        <p14:creationId xmlns:p14="http://schemas.microsoft.com/office/powerpoint/2010/main" val="1650850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de-DE" dirty="0" smtClean="0"/>
              <a:t>Verben : sind „</a:t>
            </a:r>
            <a:r>
              <a:rPr lang="de-DE" dirty="0" err="1" smtClean="0"/>
              <a:t>Wörter“„</a:t>
            </a:r>
            <a:r>
              <a:rPr lang="de-DE" dirty="0" err="1"/>
              <a:t>die</a:t>
            </a:r>
            <a:r>
              <a:rPr lang="de-DE" dirty="0"/>
              <a:t> unbestimmte Wesen </a:t>
            </a:r>
            <a:r>
              <a:rPr lang="de-DE" dirty="0" smtClean="0"/>
              <a:t>(</a:t>
            </a:r>
            <a:r>
              <a:rPr lang="de-DE" i="1" dirty="0" smtClean="0"/>
              <a:t>des </a:t>
            </a:r>
            <a:r>
              <a:rPr lang="de-DE" i="1" dirty="0" err="1"/>
              <a:t>êtres</a:t>
            </a:r>
            <a:r>
              <a:rPr lang="de-DE" i="1" dirty="0"/>
              <a:t> </a:t>
            </a:r>
            <a:r>
              <a:rPr lang="de-DE" i="1" dirty="0" err="1" smtClean="0"/>
              <a:t>indéterminés</a:t>
            </a:r>
            <a:r>
              <a:rPr lang="de-DE" dirty="0"/>
              <a:t>)</a:t>
            </a:r>
            <a:r>
              <a:rPr lang="de-DE" dirty="0" smtClean="0"/>
              <a:t> </a:t>
            </a:r>
            <a:r>
              <a:rPr lang="de-DE" dirty="0"/>
              <a:t>ausdrücken, indem sie sie durch die präzise Idee der mentalen Existenz mit Relation auf ein Attribut bezeichnen“. </a:t>
            </a:r>
            <a:r>
              <a:rPr lang="de-DE" dirty="0" smtClean="0"/>
              <a:t>(1767, I</a:t>
            </a:r>
            <a:r>
              <a:rPr lang="de-DE" dirty="0"/>
              <a:t>: 402</a:t>
            </a:r>
            <a:r>
              <a:rPr lang="de-DE" dirty="0" smtClean="0"/>
              <a:t>)</a:t>
            </a:r>
          </a:p>
          <a:p>
            <a:pPr>
              <a:buFont typeface="Symbol" panose="05050102010706020507" pitchFamily="18" charset="2"/>
              <a:buChar char="Þ"/>
            </a:pPr>
            <a:r>
              <a:rPr lang="de-DE" dirty="0" smtClean="0"/>
              <a:t>Analyse von </a:t>
            </a:r>
            <a:r>
              <a:rPr lang="de-DE" dirty="0"/>
              <a:t>„</a:t>
            </a:r>
            <a:r>
              <a:rPr lang="de-DE" dirty="0" err="1"/>
              <a:t>Dieu</a:t>
            </a:r>
            <a:r>
              <a:rPr lang="de-DE" dirty="0"/>
              <a:t> </a:t>
            </a:r>
            <a:r>
              <a:rPr lang="de-DE" dirty="0" err="1"/>
              <a:t>est</a:t>
            </a:r>
            <a:r>
              <a:rPr lang="de-DE" dirty="0"/>
              <a:t> </a:t>
            </a:r>
            <a:r>
              <a:rPr lang="de-DE" dirty="0" err="1"/>
              <a:t>tout-puissant</a:t>
            </a:r>
            <a:r>
              <a:rPr lang="de-DE" dirty="0"/>
              <a:t>“ / „Gott ist allmächtig</a:t>
            </a:r>
            <a:r>
              <a:rPr lang="de-DE" dirty="0" smtClean="0"/>
              <a:t>“ </a:t>
            </a:r>
          </a:p>
          <a:p>
            <a:pPr>
              <a:buFont typeface="Symbol" panose="05050102010706020507" pitchFamily="18" charset="2"/>
              <a:buChar char="Þ"/>
            </a:pPr>
            <a:endParaRPr lang="de-DE" dirty="0"/>
          </a:p>
          <a:p>
            <a:pPr marL="0" indent="0">
              <a:buNone/>
            </a:pPr>
            <a:r>
              <a:rPr lang="de-DE" dirty="0" smtClean="0"/>
              <a:t>vs.</a:t>
            </a:r>
          </a:p>
          <a:p>
            <a:pPr marL="0" indent="0">
              <a:buNone/>
            </a:pPr>
            <a:r>
              <a:rPr lang="de-DE" dirty="0" smtClean="0"/>
              <a:t>Relative Begriffe: </a:t>
            </a:r>
            <a:r>
              <a:rPr lang="de-DE" dirty="0"/>
              <a:t>transitive V wie </a:t>
            </a:r>
            <a:r>
              <a:rPr lang="de-DE" i="1" dirty="0" err="1"/>
              <a:t>aimer</a:t>
            </a:r>
            <a:r>
              <a:rPr lang="de-DE" dirty="0"/>
              <a:t>, </a:t>
            </a:r>
            <a:r>
              <a:rPr lang="de-DE" dirty="0" smtClean="0"/>
              <a:t>Verwandtschaftsbezeichnungen </a:t>
            </a:r>
            <a:r>
              <a:rPr lang="de-DE" dirty="0"/>
              <a:t>wie </a:t>
            </a:r>
            <a:r>
              <a:rPr lang="de-DE" i="1" dirty="0" err="1"/>
              <a:t>père</a:t>
            </a:r>
            <a:r>
              <a:rPr lang="de-DE" dirty="0"/>
              <a:t>, Adjektive wie </a:t>
            </a:r>
            <a:r>
              <a:rPr lang="de-DE" i="1" dirty="0" err="1"/>
              <a:t>nécessaire</a:t>
            </a:r>
            <a:r>
              <a:rPr lang="de-DE" dirty="0"/>
              <a:t>, Adverbien wie </a:t>
            </a:r>
            <a:r>
              <a:rPr lang="de-DE" i="1" dirty="0" err="1"/>
              <a:t>relativement</a:t>
            </a:r>
            <a:r>
              <a:rPr lang="de-DE" i="1" dirty="0"/>
              <a:t>, </a:t>
            </a:r>
            <a:r>
              <a:rPr lang="de-DE" dirty="0"/>
              <a:t>und alle Präpositionen</a:t>
            </a:r>
            <a:r>
              <a:rPr lang="de-DE" dirty="0" smtClean="0"/>
              <a:t> </a:t>
            </a:r>
            <a:endParaRPr lang="fr-FR" dirty="0"/>
          </a:p>
        </p:txBody>
      </p:sp>
    </p:spTree>
    <p:extLst>
      <p:ext uri="{BB962C8B-B14F-4D97-AF65-F5344CB8AC3E}">
        <p14:creationId xmlns:p14="http://schemas.microsoft.com/office/powerpoint/2010/main" val="175593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de-DE" dirty="0" smtClean="0"/>
              <a:t>Beispiel der Präpositionen:</a:t>
            </a:r>
          </a:p>
          <a:p>
            <a:pPr>
              <a:buFont typeface="Symbol" panose="05050102010706020507" pitchFamily="18" charset="2"/>
              <a:buChar char="Þ"/>
            </a:pPr>
            <a:r>
              <a:rPr lang="de-DE" dirty="0" smtClean="0"/>
              <a:t>„Unbestimmte Beziehungsbegriffe“, die „</a:t>
            </a:r>
            <a:r>
              <a:rPr lang="de-DE" dirty="0" err="1" smtClean="0"/>
              <a:t>rapports</a:t>
            </a:r>
            <a:r>
              <a:rPr lang="de-DE" dirty="0" smtClean="0"/>
              <a:t> </a:t>
            </a:r>
            <a:r>
              <a:rPr lang="de-DE" dirty="0" err="1" smtClean="0"/>
              <a:t>généraux</a:t>
            </a:r>
            <a:r>
              <a:rPr lang="de-DE" dirty="0" smtClean="0"/>
              <a:t>“ mit „</a:t>
            </a:r>
            <a:r>
              <a:rPr lang="de-DE" dirty="0" err="1" smtClean="0"/>
              <a:t>indétermination</a:t>
            </a:r>
            <a:r>
              <a:rPr lang="de-DE" dirty="0" smtClean="0"/>
              <a:t>“ zeichnen</a:t>
            </a:r>
          </a:p>
          <a:p>
            <a:pPr>
              <a:buFont typeface="Symbol" panose="05050102010706020507" pitchFamily="18" charset="2"/>
              <a:buChar char="Þ"/>
            </a:pPr>
            <a:r>
              <a:rPr lang="de-DE" dirty="0" smtClean="0"/>
              <a:t>sie müssen im „Aussageakt“ („</a:t>
            </a:r>
            <a:r>
              <a:rPr lang="de-DE" dirty="0" err="1" smtClean="0"/>
              <a:t>énonciation</a:t>
            </a:r>
            <a:r>
              <a:rPr lang="de-DE" dirty="0" smtClean="0"/>
              <a:t>“) „ergänzt“ („</a:t>
            </a:r>
            <a:r>
              <a:rPr lang="de-DE" dirty="0" err="1" smtClean="0"/>
              <a:t>completé</a:t>
            </a:r>
            <a:r>
              <a:rPr lang="de-DE" dirty="0" smtClean="0"/>
              <a:t>“) werden</a:t>
            </a:r>
          </a:p>
          <a:p>
            <a:pPr marL="0" indent="0">
              <a:buNone/>
            </a:pPr>
            <a:endParaRPr lang="de-DE" dirty="0"/>
          </a:p>
          <a:p>
            <a:pPr marL="0" indent="0">
              <a:buNone/>
            </a:pPr>
            <a:r>
              <a:rPr lang="de-DE" dirty="0" smtClean="0"/>
              <a:t>Bsp.</a:t>
            </a:r>
          </a:p>
          <a:p>
            <a:pPr marL="0" indent="0">
              <a:buNone/>
            </a:pPr>
            <a:r>
              <a:rPr lang="de-DE" i="1" dirty="0" smtClean="0"/>
              <a:t>Louis </a:t>
            </a:r>
            <a:r>
              <a:rPr lang="de-DE" i="1" dirty="0"/>
              <a:t>a </a:t>
            </a:r>
            <a:r>
              <a:rPr lang="de-DE" i="1" dirty="0" err="1"/>
              <a:t>donné</a:t>
            </a:r>
            <a:r>
              <a:rPr lang="de-DE" i="1" dirty="0"/>
              <a:t> à Charles </a:t>
            </a:r>
            <a:endParaRPr lang="de-DE" i="1" dirty="0" smtClean="0"/>
          </a:p>
          <a:p>
            <a:pPr marL="0" indent="0">
              <a:buNone/>
            </a:pPr>
            <a:r>
              <a:rPr lang="de-DE" i="1" dirty="0" smtClean="0"/>
              <a:t>Louis </a:t>
            </a:r>
            <a:r>
              <a:rPr lang="de-DE" i="1" dirty="0"/>
              <a:t>a </a:t>
            </a:r>
            <a:r>
              <a:rPr lang="de-DE" i="1" dirty="0" err="1"/>
              <a:t>ôté</a:t>
            </a:r>
            <a:r>
              <a:rPr lang="de-DE" i="1" dirty="0"/>
              <a:t> à </a:t>
            </a:r>
            <a:r>
              <a:rPr lang="de-DE" i="1" dirty="0" smtClean="0"/>
              <a:t>Charles</a:t>
            </a:r>
            <a:r>
              <a:rPr lang="de-DE" dirty="0"/>
              <a:t> </a:t>
            </a:r>
            <a:endParaRPr lang="de-DE" dirty="0" smtClean="0"/>
          </a:p>
          <a:p>
            <a:pPr marL="0" indent="0">
              <a:buNone/>
            </a:pPr>
            <a:endParaRPr lang="fr-FR" dirty="0"/>
          </a:p>
        </p:txBody>
      </p:sp>
    </p:spTree>
    <p:extLst>
      <p:ext uri="{BB962C8B-B14F-4D97-AF65-F5344CB8AC3E}">
        <p14:creationId xmlns:p14="http://schemas.microsoft.com/office/powerpoint/2010/main" val="1329687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de-DE" dirty="0"/>
              <a:t>E</a:t>
            </a:r>
            <a:r>
              <a:rPr lang="de-DE" dirty="0" smtClean="0"/>
              <a:t>in ‚absoluter </a:t>
            </a:r>
            <a:r>
              <a:rPr lang="de-DE" dirty="0" err="1" smtClean="0"/>
              <a:t>Gebchrauch</a:t>
            </a:r>
            <a:r>
              <a:rPr lang="de-DE" dirty="0" smtClean="0"/>
              <a:t>‘ dieser Begriffe ist möglich (vgl. II, 52-53)</a:t>
            </a:r>
          </a:p>
          <a:p>
            <a:pPr marL="0" indent="0">
              <a:buNone/>
            </a:pPr>
            <a:endParaRPr lang="fr-FR" dirty="0"/>
          </a:p>
        </p:txBody>
      </p:sp>
      <p:pic>
        <p:nvPicPr>
          <p:cNvPr id="9" name="Imag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8000" y="2365690"/>
            <a:ext cx="6041000" cy="4619310"/>
          </a:xfrm>
          <a:prstGeom prst="rect">
            <a:avLst/>
          </a:prstGeom>
          <a:noFill/>
          <a:ln>
            <a:noFill/>
          </a:ln>
        </p:spPr>
      </p:pic>
    </p:spTree>
    <p:extLst>
      <p:ext uri="{BB962C8B-B14F-4D97-AF65-F5344CB8AC3E}">
        <p14:creationId xmlns:p14="http://schemas.microsoft.com/office/powerpoint/2010/main" val="3949375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de-DE" b="1" dirty="0"/>
              <a:t>Meiner</a:t>
            </a:r>
            <a:r>
              <a:rPr lang="de-DE" dirty="0"/>
              <a:t>, Johann Werner 1781. </a:t>
            </a:r>
            <a:r>
              <a:rPr lang="fr-FR" i="1" dirty="0" err="1"/>
              <a:t>Versuch</a:t>
            </a:r>
            <a:r>
              <a:rPr lang="fr-FR" i="1" dirty="0"/>
              <a:t> </a:t>
            </a:r>
            <a:r>
              <a:rPr lang="fr-FR" i="1" dirty="0" err="1"/>
              <a:t>einer</a:t>
            </a:r>
            <a:r>
              <a:rPr lang="fr-FR" i="1" dirty="0"/>
              <a:t> an der </a:t>
            </a:r>
            <a:r>
              <a:rPr lang="fr-FR" i="1" dirty="0" err="1"/>
              <a:t>menschlichen</a:t>
            </a:r>
            <a:r>
              <a:rPr lang="fr-FR" i="1" dirty="0"/>
              <a:t> </a:t>
            </a:r>
            <a:r>
              <a:rPr lang="fr-FR" i="1" dirty="0" err="1"/>
              <a:t>Sprache</a:t>
            </a:r>
            <a:r>
              <a:rPr lang="fr-FR" i="1" dirty="0"/>
              <a:t> </a:t>
            </a:r>
            <a:r>
              <a:rPr lang="fr-FR" i="1" dirty="0" err="1"/>
              <a:t>abgebildeten</a:t>
            </a:r>
            <a:r>
              <a:rPr lang="fr-FR" i="1" dirty="0"/>
              <a:t> </a:t>
            </a:r>
            <a:r>
              <a:rPr lang="fr-FR" i="1" dirty="0" err="1"/>
              <a:t>Vernunftlehre</a:t>
            </a:r>
            <a:r>
              <a:rPr lang="fr-FR" i="1" dirty="0"/>
              <a:t> </a:t>
            </a:r>
            <a:r>
              <a:rPr lang="fr-FR" i="1" dirty="0" err="1"/>
              <a:t>oder</a:t>
            </a:r>
            <a:r>
              <a:rPr lang="fr-FR" i="1" dirty="0"/>
              <a:t> </a:t>
            </a:r>
            <a:r>
              <a:rPr lang="fr-FR" i="1" dirty="0" err="1"/>
              <a:t>philosophische</a:t>
            </a:r>
            <a:r>
              <a:rPr lang="fr-FR" i="1" dirty="0"/>
              <a:t> </a:t>
            </a:r>
            <a:r>
              <a:rPr lang="fr-FR" i="1" dirty="0" err="1"/>
              <a:t>und</a:t>
            </a:r>
            <a:r>
              <a:rPr lang="fr-FR" i="1" dirty="0"/>
              <a:t> </a:t>
            </a:r>
            <a:r>
              <a:rPr lang="fr-FR" i="1" dirty="0" err="1"/>
              <a:t>allgemeine</a:t>
            </a:r>
            <a:r>
              <a:rPr lang="fr-FR" i="1" dirty="0"/>
              <a:t> </a:t>
            </a:r>
            <a:r>
              <a:rPr lang="fr-FR" i="1" dirty="0" err="1"/>
              <a:t>Sprachlehre</a:t>
            </a:r>
            <a:r>
              <a:rPr lang="fr-FR" dirty="0"/>
              <a:t>, Leipzig: </a:t>
            </a:r>
            <a:r>
              <a:rPr lang="fr-FR" dirty="0" err="1" smtClean="0"/>
              <a:t>Breitkopf</a:t>
            </a:r>
            <a:r>
              <a:rPr lang="fr-FR" dirty="0" smtClean="0"/>
              <a:t>.</a:t>
            </a:r>
          </a:p>
          <a:p>
            <a:pPr marL="0" indent="0">
              <a:buNone/>
            </a:pPr>
            <a:r>
              <a:rPr lang="de-DE" dirty="0" smtClean="0"/>
              <a:t>Entwicklung einer </a:t>
            </a:r>
            <a:r>
              <a:rPr lang="de-DE" dirty="0"/>
              <a:t>„</a:t>
            </a:r>
            <a:r>
              <a:rPr lang="de-DE" dirty="0" smtClean="0"/>
              <a:t>sinnlichen Logik über </a:t>
            </a:r>
            <a:r>
              <a:rPr lang="de-DE" dirty="0"/>
              <a:t>das Verfahren einer „Meditation a priori“ und ein meist kollektiv gefasstes „inneres Gefühl</a:t>
            </a:r>
            <a:r>
              <a:rPr lang="de-DE" dirty="0" smtClean="0"/>
              <a:t>“: </a:t>
            </a:r>
          </a:p>
          <a:p>
            <a:pPr marL="0" indent="0">
              <a:buNone/>
            </a:pPr>
            <a:r>
              <a:rPr lang="de-DE" dirty="0" smtClean="0"/>
              <a:t>Definition des Satzes: </a:t>
            </a:r>
          </a:p>
          <a:p>
            <a:pPr marL="0" indent="0">
              <a:buNone/>
            </a:pPr>
            <a:r>
              <a:rPr lang="de-DE" dirty="0" smtClean="0"/>
              <a:t>«</a:t>
            </a:r>
            <a:r>
              <a:rPr lang="de-DE" dirty="0"/>
              <a:t> Alle Nationen fanden durch das innere Gefühl,</a:t>
            </a:r>
            <a:endParaRPr lang="fr-FR" dirty="0"/>
          </a:p>
          <a:p>
            <a:pPr marL="0" indent="0">
              <a:buNone/>
            </a:pPr>
            <a:r>
              <a:rPr lang="de-DE" dirty="0"/>
              <a:t>1) </a:t>
            </a:r>
            <a:r>
              <a:rPr lang="de-DE" dirty="0" err="1"/>
              <a:t>daß</a:t>
            </a:r>
            <a:r>
              <a:rPr lang="de-DE" dirty="0"/>
              <a:t>, wenn sie denken, sie in ihren Gedanken allezeit etwas </a:t>
            </a:r>
            <a:r>
              <a:rPr lang="de-DE" b="1" dirty="0"/>
              <a:t>unselbständi­geres </a:t>
            </a:r>
            <a:r>
              <a:rPr lang="de-DE" dirty="0"/>
              <a:t>mit etwas </a:t>
            </a:r>
            <a:r>
              <a:rPr lang="de-DE" b="1" dirty="0" err="1"/>
              <a:t>selbständigern</a:t>
            </a:r>
            <a:r>
              <a:rPr lang="de-DE" dirty="0"/>
              <a:t> verbinden oder von ihm trennen, und, weil diese Verbindung oder Trennung </a:t>
            </a:r>
            <a:r>
              <a:rPr lang="de-DE" dirty="0" err="1"/>
              <a:t>beyder</a:t>
            </a:r>
            <a:r>
              <a:rPr lang="de-DE" dirty="0"/>
              <a:t> Dinge ein </a:t>
            </a:r>
            <a:r>
              <a:rPr lang="de-DE" b="1" dirty="0"/>
              <a:t>Satz </a:t>
            </a:r>
            <a:r>
              <a:rPr lang="de-DE" dirty="0" err="1"/>
              <a:t>genennet</a:t>
            </a:r>
            <a:r>
              <a:rPr lang="de-DE" dirty="0"/>
              <a:t> wird, sie also allezeit im Satze denken. </a:t>
            </a:r>
            <a:r>
              <a:rPr lang="de-DE" dirty="0" smtClean="0"/>
              <a:t>»</a:t>
            </a:r>
            <a:r>
              <a:rPr lang="de-DE" dirty="0"/>
              <a:t> (</a:t>
            </a:r>
            <a:r>
              <a:rPr lang="de-DE" dirty="0" smtClean="0"/>
              <a:t>1781: XXXVII</a:t>
            </a:r>
            <a:r>
              <a:rPr lang="de-DE" dirty="0"/>
              <a:t>)</a:t>
            </a:r>
            <a:endParaRPr lang="fr-FR" dirty="0"/>
          </a:p>
          <a:p>
            <a:pPr marL="0" indent="0">
              <a:buNone/>
            </a:pPr>
            <a:endParaRPr lang="fr-FR" dirty="0"/>
          </a:p>
        </p:txBody>
      </p:sp>
    </p:spTree>
    <p:extLst>
      <p:ext uri="{BB962C8B-B14F-4D97-AF65-F5344CB8AC3E}">
        <p14:creationId xmlns:p14="http://schemas.microsoft.com/office/powerpoint/2010/main" val="3099062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de-DE" dirty="0" smtClean="0"/>
              <a:t>„</a:t>
            </a:r>
            <a:r>
              <a:rPr lang="de-DE" dirty="0"/>
              <a:t>absolute Betrachtungsart</a:t>
            </a:r>
            <a:r>
              <a:rPr lang="de-DE" dirty="0" smtClean="0"/>
              <a:t>“ =&gt; Erkenntnis des Wesens </a:t>
            </a:r>
            <a:r>
              <a:rPr lang="de-DE" dirty="0"/>
              <a:t>eines </a:t>
            </a:r>
            <a:r>
              <a:rPr lang="de-DE" dirty="0" smtClean="0"/>
              <a:t>Dinges / Begriffes </a:t>
            </a:r>
            <a:r>
              <a:rPr lang="de-DE" dirty="0"/>
              <a:t>mit seinen notwendigen und seinen </a:t>
            </a:r>
            <a:r>
              <a:rPr lang="de-DE" dirty="0" err="1"/>
              <a:t>kontingenten</a:t>
            </a:r>
            <a:r>
              <a:rPr lang="de-DE" dirty="0"/>
              <a:t> Eigenschaften </a:t>
            </a:r>
            <a:endParaRPr lang="de-DE" dirty="0" smtClean="0"/>
          </a:p>
          <a:p>
            <a:pPr marL="0" indent="0">
              <a:buNone/>
            </a:pPr>
            <a:r>
              <a:rPr lang="de-DE" i="1" dirty="0" smtClean="0"/>
              <a:t>vs</a:t>
            </a:r>
            <a:r>
              <a:rPr lang="de-DE" dirty="0" smtClean="0"/>
              <a:t>.</a:t>
            </a:r>
          </a:p>
          <a:p>
            <a:pPr marL="0" indent="0">
              <a:buNone/>
            </a:pPr>
            <a:r>
              <a:rPr lang="de-DE" dirty="0" smtClean="0"/>
              <a:t>„</a:t>
            </a:r>
            <a:r>
              <a:rPr lang="de-DE" dirty="0" err="1" smtClean="0"/>
              <a:t>relativische</a:t>
            </a:r>
            <a:r>
              <a:rPr lang="de-DE" dirty="0" smtClean="0"/>
              <a:t> </a:t>
            </a:r>
            <a:r>
              <a:rPr lang="de-DE" dirty="0"/>
              <a:t>Denkungsart</a:t>
            </a:r>
            <a:r>
              <a:rPr lang="de-DE" dirty="0" smtClean="0"/>
              <a:t>“ =&gt; </a:t>
            </a:r>
            <a:r>
              <a:rPr lang="de-DE" dirty="0"/>
              <a:t>u.a. zu </a:t>
            </a:r>
            <a:r>
              <a:rPr lang="de-DE" dirty="0" smtClean="0"/>
              <a:t>kausale, temporale, lokale, instrumentale, vergleichende </a:t>
            </a:r>
            <a:r>
              <a:rPr lang="de-DE" dirty="0"/>
              <a:t>etc. </a:t>
            </a:r>
            <a:r>
              <a:rPr lang="de-DE" dirty="0" smtClean="0"/>
              <a:t>Verhältnisse eines Dinges </a:t>
            </a:r>
            <a:r>
              <a:rPr lang="de-DE" dirty="0"/>
              <a:t>/ Begriffes </a:t>
            </a:r>
            <a:endParaRPr lang="de-DE" dirty="0" smtClean="0"/>
          </a:p>
          <a:p>
            <a:pPr marL="0" indent="0">
              <a:buNone/>
            </a:pPr>
            <a:r>
              <a:rPr lang="de-DE" dirty="0" smtClean="0"/>
              <a:t>(1781: LXXII)</a:t>
            </a:r>
            <a:endParaRPr lang="fr-FR" dirty="0"/>
          </a:p>
        </p:txBody>
      </p:sp>
    </p:spTree>
    <p:extLst>
      <p:ext uri="{BB962C8B-B14F-4D97-AF65-F5344CB8AC3E}">
        <p14:creationId xmlns:p14="http://schemas.microsoft.com/office/powerpoint/2010/main" val="1808441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838200" y="1117600"/>
            <a:ext cx="10515600" cy="5059363"/>
          </a:xfrm>
        </p:spPr>
        <p:txBody>
          <a:bodyPr>
            <a:normAutofit/>
          </a:bodyPr>
          <a:lstStyle/>
          <a:p>
            <a:pPr marL="0" indent="0">
              <a:buNone/>
            </a:pPr>
            <a:r>
              <a:rPr lang="de-DE" dirty="0" smtClean="0"/>
              <a:t>Satzanalyse </a:t>
            </a:r>
          </a:p>
          <a:p>
            <a:pPr marL="0" indent="0">
              <a:buNone/>
            </a:pPr>
            <a:r>
              <a:rPr lang="de-DE" dirty="0" smtClean="0"/>
              <a:t>„Wie </a:t>
            </a:r>
            <a:r>
              <a:rPr lang="de-DE" dirty="0"/>
              <a:t>diese (d.i. die Frühlingsknospe) </a:t>
            </a:r>
            <a:r>
              <a:rPr lang="de-DE" dirty="0" err="1"/>
              <a:t>bey</a:t>
            </a:r>
            <a:r>
              <a:rPr lang="de-DE" dirty="0"/>
              <a:t> ihrer Entwicklung aus sich einen ganzen Zweig </a:t>
            </a:r>
            <a:r>
              <a:rPr lang="de-DE" dirty="0" err="1"/>
              <a:t>sammt</a:t>
            </a:r>
            <a:r>
              <a:rPr lang="de-DE" dirty="0"/>
              <a:t> Nebenzweigen und Blättern hervor treibet; also liegen auch in dem einzigen Prädikat nicht nur alle </a:t>
            </a:r>
            <a:r>
              <a:rPr lang="de-DE" dirty="0" err="1"/>
              <a:t>Haupttheile</a:t>
            </a:r>
            <a:r>
              <a:rPr lang="de-DE" dirty="0"/>
              <a:t>, sondern auch alle </a:t>
            </a:r>
            <a:r>
              <a:rPr lang="de-DE" dirty="0" err="1"/>
              <a:t>Neben­theile</a:t>
            </a:r>
            <a:r>
              <a:rPr lang="de-DE" dirty="0"/>
              <a:t> des Satzes verschlossen, die sich daraus herleiten lassen</a:t>
            </a:r>
            <a:r>
              <a:rPr lang="de-DE" dirty="0" smtClean="0"/>
              <a:t>.“</a:t>
            </a:r>
            <a:r>
              <a:rPr lang="de-DE" i="1" baseline="30000" dirty="0" smtClean="0"/>
              <a:t> </a:t>
            </a:r>
            <a:r>
              <a:rPr lang="de-DE" dirty="0" smtClean="0"/>
              <a:t>(1781: </a:t>
            </a:r>
            <a:r>
              <a:rPr lang="de-DE" dirty="0"/>
              <a:t>127</a:t>
            </a:r>
            <a:r>
              <a:rPr lang="de-DE" dirty="0" smtClean="0"/>
              <a:t>).</a:t>
            </a:r>
          </a:p>
          <a:p>
            <a:pPr>
              <a:buFont typeface="Symbol" panose="05050102010706020507" pitchFamily="18" charset="2"/>
              <a:buChar char="Þ"/>
            </a:pPr>
            <a:r>
              <a:rPr lang="de-DE" dirty="0" smtClean="0"/>
              <a:t>Unterscheidung von </a:t>
            </a:r>
          </a:p>
          <a:p>
            <a:pPr lvl="1">
              <a:buFont typeface="Symbol" panose="05050102010706020507" pitchFamily="18" charset="2"/>
              <a:buChar char="Þ"/>
            </a:pPr>
            <a:r>
              <a:rPr lang="de-DE" dirty="0" smtClean="0"/>
              <a:t>"einseitig-unselbständigen</a:t>
            </a:r>
            <a:r>
              <a:rPr lang="de-DE" dirty="0"/>
              <a:t>" </a:t>
            </a:r>
            <a:r>
              <a:rPr lang="de-DE" dirty="0" smtClean="0"/>
              <a:t>/ „</a:t>
            </a:r>
            <a:r>
              <a:rPr lang="de-DE" dirty="0"/>
              <a:t>absoluten“, </a:t>
            </a:r>
            <a:endParaRPr lang="de-DE" dirty="0" smtClean="0"/>
          </a:p>
          <a:p>
            <a:pPr lvl="1">
              <a:buFont typeface="Symbol" panose="05050102010706020507" pitchFamily="18" charset="2"/>
              <a:buChar char="Þ"/>
            </a:pPr>
            <a:r>
              <a:rPr lang="de-DE" dirty="0" smtClean="0"/>
              <a:t>"</a:t>
            </a:r>
            <a:r>
              <a:rPr lang="de-DE" dirty="0" err="1"/>
              <a:t>zwoseitig</a:t>
            </a:r>
            <a:r>
              <a:rPr lang="de-DE" dirty="0"/>
              <a:t>-unselbständigen" </a:t>
            </a:r>
            <a:endParaRPr lang="de-DE" dirty="0" smtClean="0"/>
          </a:p>
          <a:p>
            <a:pPr lvl="1">
              <a:buFont typeface="Symbol" panose="05050102010706020507" pitchFamily="18" charset="2"/>
              <a:buChar char="Þ"/>
            </a:pPr>
            <a:r>
              <a:rPr lang="de-DE" dirty="0" smtClean="0"/>
              <a:t>"</a:t>
            </a:r>
            <a:r>
              <a:rPr lang="de-DE" dirty="0" err="1"/>
              <a:t>dreyseitig</a:t>
            </a:r>
            <a:r>
              <a:rPr lang="de-DE" dirty="0"/>
              <a:t>-unselbständigen" </a:t>
            </a:r>
            <a:r>
              <a:rPr lang="de-DE" dirty="0" smtClean="0"/>
              <a:t>Prädikatsbegriffen (1781: </a:t>
            </a:r>
            <a:r>
              <a:rPr lang="de-DE" dirty="0"/>
              <a:t>132)</a:t>
            </a:r>
            <a:r>
              <a:rPr lang="de-DE" dirty="0" smtClean="0"/>
              <a:t>, die entsprechende Anzahl von "selbständig </a:t>
            </a:r>
            <a:r>
              <a:rPr lang="de-DE" dirty="0"/>
              <a:t>gedachten" Begriffen als </a:t>
            </a:r>
            <a:r>
              <a:rPr lang="de-DE" i="1" dirty="0"/>
              <a:t>Bestimmungen</a:t>
            </a:r>
            <a:r>
              <a:rPr lang="de-DE" dirty="0"/>
              <a:t> </a:t>
            </a:r>
            <a:r>
              <a:rPr lang="de-DE" dirty="0" smtClean="0"/>
              <a:t>erfordern (das Subjekt inklusive). </a:t>
            </a:r>
            <a:endParaRPr lang="fr-FR" dirty="0"/>
          </a:p>
        </p:txBody>
      </p:sp>
    </p:spTree>
    <p:extLst>
      <p:ext uri="{BB962C8B-B14F-4D97-AF65-F5344CB8AC3E}">
        <p14:creationId xmlns:p14="http://schemas.microsoft.com/office/powerpoint/2010/main" val="1114592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de-DE" dirty="0" smtClean="0"/>
              <a:t>Weitere direkte </a:t>
            </a:r>
            <a:r>
              <a:rPr lang="de-DE" dirty="0"/>
              <a:t>oder indirekte </a:t>
            </a:r>
            <a:r>
              <a:rPr lang="de-DE" dirty="0" smtClean="0"/>
              <a:t>Prädikatsbestimmungen :</a:t>
            </a:r>
            <a:endParaRPr lang="fr-FR" dirty="0"/>
          </a:p>
          <a:p>
            <a:pPr lvl="0"/>
            <a:r>
              <a:rPr lang="de-DE" dirty="0"/>
              <a:t>ein "</a:t>
            </a:r>
            <a:r>
              <a:rPr lang="de-DE" i="1" dirty="0" err="1"/>
              <a:t>instrumentum</a:t>
            </a:r>
            <a:r>
              <a:rPr lang="de-DE" dirty="0"/>
              <a:t>" (</a:t>
            </a:r>
            <a:r>
              <a:rPr lang="de-DE" i="1" dirty="0"/>
              <a:t>Sprachlehre</a:t>
            </a:r>
            <a:r>
              <a:rPr lang="de-DE" dirty="0"/>
              <a:t>: 147)</a:t>
            </a:r>
            <a:r>
              <a:rPr lang="de-DE" i="1" dirty="0"/>
              <a:t> </a:t>
            </a:r>
            <a:r>
              <a:rPr lang="de-DE" dirty="0"/>
              <a:t>für Verbbegriffe, die den Gebrauch eines Werkzeugs implizieren,</a:t>
            </a:r>
            <a:endParaRPr lang="fr-FR" dirty="0"/>
          </a:p>
          <a:p>
            <a:pPr lvl="0"/>
            <a:r>
              <a:rPr lang="de-DE" dirty="0"/>
              <a:t>ein "persönlicher Gegenstand" (</a:t>
            </a:r>
            <a:r>
              <a:rPr lang="de-DE" i="1" dirty="0"/>
              <a:t>ibid.</a:t>
            </a:r>
            <a:r>
              <a:rPr lang="de-DE" dirty="0"/>
              <a:t>: 149) für Handlungen, die zugunsten einer anderen Person ausgeführt werden</a:t>
            </a:r>
            <a:endParaRPr lang="fr-FR" dirty="0"/>
          </a:p>
          <a:p>
            <a:r>
              <a:rPr lang="de-DE" dirty="0" smtClean="0"/>
              <a:t>temporale </a:t>
            </a:r>
            <a:r>
              <a:rPr lang="de-DE" dirty="0"/>
              <a:t>und lokale Bestimmungen, </a:t>
            </a:r>
            <a:endParaRPr lang="de-DE" dirty="0" smtClean="0"/>
          </a:p>
          <a:p>
            <a:r>
              <a:rPr lang="de-DE" dirty="0" smtClean="0"/>
              <a:t>adverbiale Bestimmungen</a:t>
            </a:r>
          </a:p>
          <a:p>
            <a:r>
              <a:rPr lang="de-DE" dirty="0"/>
              <a:t>Nebensätze</a:t>
            </a:r>
            <a:endParaRPr lang="de-DE" dirty="0" smtClean="0"/>
          </a:p>
          <a:p>
            <a:r>
              <a:rPr lang="de-DE" dirty="0"/>
              <a:t>alle </a:t>
            </a:r>
            <a:r>
              <a:rPr lang="de-DE" dirty="0" smtClean="0"/>
              <a:t>Wortklassen</a:t>
            </a:r>
          </a:p>
          <a:p>
            <a:r>
              <a:rPr lang="de-DE" dirty="0" smtClean="0"/>
              <a:t>Konjugations- und Kasusmarkierungen</a:t>
            </a:r>
          </a:p>
          <a:p>
            <a:endParaRPr lang="fr-FR" dirty="0"/>
          </a:p>
        </p:txBody>
      </p:sp>
    </p:spTree>
    <p:extLst>
      <p:ext uri="{BB962C8B-B14F-4D97-AF65-F5344CB8AC3E}">
        <p14:creationId xmlns:p14="http://schemas.microsoft.com/office/powerpoint/2010/main" val="22955069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de-DE" dirty="0" smtClean="0"/>
              <a:t>2 Begriffe des „</a:t>
            </a:r>
            <a:r>
              <a:rPr lang="de-DE" dirty="0" err="1" smtClean="0"/>
              <a:t>relativischen</a:t>
            </a:r>
            <a:r>
              <a:rPr lang="de-DE" dirty="0" smtClean="0"/>
              <a:t> Charakters“ des Prädikats</a:t>
            </a:r>
          </a:p>
          <a:p>
            <a:pPr>
              <a:buFontTx/>
              <a:buChar char="-"/>
            </a:pPr>
            <a:r>
              <a:rPr lang="de-DE" dirty="0" smtClean="0"/>
              <a:t>Unterschiedliche Bestimmungen vervollständigen einen generischen P-Begriff</a:t>
            </a:r>
          </a:p>
          <a:p>
            <a:pPr marL="0" indent="0">
              <a:buNone/>
            </a:pPr>
            <a:r>
              <a:rPr lang="de-DE" i="1" dirty="0" smtClean="0"/>
              <a:t>vs.</a:t>
            </a:r>
          </a:p>
          <a:p>
            <a:pPr>
              <a:buFontTx/>
              <a:buChar char="-"/>
            </a:pPr>
            <a:r>
              <a:rPr lang="de-DE" dirty="0" smtClean="0"/>
              <a:t>Unterschiedliche Bestimmungen sind im P-Begriff enthalten und zumindest einem allmächtigen Geist zugänglich. Jede aktuelle Prädikation entspricht hier einer </a:t>
            </a:r>
            <a:r>
              <a:rPr lang="de-DE" dirty="0" err="1" smtClean="0"/>
              <a:t>Begriffsexplizierung</a:t>
            </a:r>
            <a:r>
              <a:rPr lang="de-DE" i="1" dirty="0" smtClean="0"/>
              <a:t>.  </a:t>
            </a:r>
            <a:endParaRPr lang="fr-FR" i="1" dirty="0"/>
          </a:p>
        </p:txBody>
      </p:sp>
    </p:spTree>
    <p:extLst>
      <p:ext uri="{BB962C8B-B14F-4D97-AF65-F5344CB8AC3E}">
        <p14:creationId xmlns:p14="http://schemas.microsoft.com/office/powerpoint/2010/main" val="22511756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de-DE" dirty="0" smtClean="0"/>
              <a:t>Schluss</a:t>
            </a:r>
            <a:endParaRPr lang="fr-FR" dirty="0"/>
          </a:p>
        </p:txBody>
      </p:sp>
      <p:sp>
        <p:nvSpPr>
          <p:cNvPr id="3" name="Espace réservé du contenu 2"/>
          <p:cNvSpPr>
            <a:spLocks noGrp="1"/>
          </p:cNvSpPr>
          <p:nvPr>
            <p:ph idx="1"/>
          </p:nvPr>
        </p:nvSpPr>
        <p:spPr/>
        <p:txBody>
          <a:bodyPr/>
          <a:lstStyle/>
          <a:p>
            <a:pPr marL="0" indent="0">
              <a:buNone/>
            </a:pPr>
            <a:r>
              <a:rPr lang="de-DE" i="1" dirty="0"/>
              <a:t>R</a:t>
            </a:r>
            <a:r>
              <a:rPr lang="de-DE" i="1" dirty="0" smtClean="0"/>
              <a:t>elation</a:t>
            </a:r>
            <a:r>
              <a:rPr lang="de-DE" dirty="0" smtClean="0"/>
              <a:t> / </a:t>
            </a:r>
            <a:r>
              <a:rPr lang="de-DE" i="1" dirty="0" smtClean="0"/>
              <a:t>Relativ</a:t>
            </a:r>
            <a:r>
              <a:rPr lang="de-DE" dirty="0" smtClean="0"/>
              <a:t> als Analysewerkzeug in AG:</a:t>
            </a:r>
          </a:p>
          <a:p>
            <a:pPr>
              <a:buFontTx/>
              <a:buChar char="-"/>
            </a:pPr>
            <a:r>
              <a:rPr lang="de-DE" dirty="0" smtClean="0"/>
              <a:t>quantitativ: 0% - ca. 99%</a:t>
            </a:r>
          </a:p>
          <a:p>
            <a:pPr>
              <a:buFontTx/>
              <a:buChar char="-"/>
            </a:pPr>
            <a:r>
              <a:rPr lang="de-DE" dirty="0" smtClean="0"/>
              <a:t>Relationsbegriffs selbst wird wenig reflektiert</a:t>
            </a:r>
          </a:p>
          <a:p>
            <a:pPr>
              <a:buFontTx/>
              <a:buChar char="-"/>
            </a:pPr>
            <a:r>
              <a:rPr lang="de-DE" dirty="0" smtClean="0"/>
              <a:t>begriffliche Verschiebungen innerhalb eines Werks</a:t>
            </a:r>
          </a:p>
          <a:p>
            <a:pPr>
              <a:buFontTx/>
              <a:buChar char="-"/>
            </a:pPr>
            <a:r>
              <a:rPr lang="de-DE" dirty="0" smtClean="0"/>
              <a:t>Intensivierung der Verwendung in der 2. Hälfte des 18. Jh. </a:t>
            </a:r>
          </a:p>
          <a:p>
            <a:pPr>
              <a:buFontTx/>
              <a:buChar char="-"/>
            </a:pPr>
            <a:r>
              <a:rPr lang="de-DE" dirty="0" smtClean="0"/>
              <a:t>Unabhängigkeit der Entwicklung in den untersuchten Sprachräumen</a:t>
            </a:r>
          </a:p>
          <a:p>
            <a:pPr>
              <a:buFontTx/>
              <a:buChar char="-"/>
            </a:pPr>
            <a:endParaRPr lang="de-DE" dirty="0" smtClean="0"/>
          </a:p>
          <a:p>
            <a:pPr>
              <a:buFontTx/>
              <a:buChar char="-"/>
            </a:pPr>
            <a:endParaRPr lang="fr-FR" dirty="0"/>
          </a:p>
        </p:txBody>
      </p:sp>
    </p:spTree>
    <p:extLst>
      <p:ext uri="{BB962C8B-B14F-4D97-AF65-F5344CB8AC3E}">
        <p14:creationId xmlns:p14="http://schemas.microsoft.com/office/powerpoint/2010/main" val="806746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71500" indent="-571500">
              <a:buAutoNum type="romanUcPeriod"/>
            </a:pPr>
            <a:r>
              <a:rPr lang="de-DE" b="1" dirty="0" smtClean="0">
                <a:solidFill>
                  <a:prstClr val="black"/>
                </a:solidFill>
              </a:rPr>
              <a:t>Zum </a:t>
            </a:r>
            <a:r>
              <a:rPr lang="de-DE" b="1" dirty="0">
                <a:solidFill>
                  <a:prstClr val="black"/>
                </a:solidFill>
              </a:rPr>
              <a:t>Begriff und zur Begriffsgeschichte von Relation und </a:t>
            </a:r>
            <a:r>
              <a:rPr lang="de-DE" b="1" dirty="0" err="1" smtClean="0">
                <a:solidFill>
                  <a:prstClr val="black"/>
                </a:solidFill>
              </a:rPr>
              <a:t>relativisch</a:t>
            </a:r>
            <a:endParaRPr lang="de-DE" b="1" dirty="0" smtClean="0">
              <a:solidFill>
                <a:prstClr val="black"/>
              </a:solidFill>
            </a:endParaRPr>
          </a:p>
          <a:p>
            <a:pPr marL="571500" indent="-571500">
              <a:buAutoNum type="romanUcPeriod"/>
            </a:pPr>
            <a:r>
              <a:rPr lang="de-DE" b="1" dirty="0" smtClean="0">
                <a:solidFill>
                  <a:prstClr val="black"/>
                </a:solidFill>
              </a:rPr>
              <a:t>Relation und Relatives als Analysebegriffe in allgemeingrammatischen Ansätzen (</a:t>
            </a:r>
            <a:r>
              <a:rPr lang="de-DE" b="1" dirty="0" err="1" smtClean="0">
                <a:solidFill>
                  <a:prstClr val="black"/>
                </a:solidFill>
              </a:rPr>
              <a:t>Arnault&amp;Lancelot</a:t>
            </a:r>
            <a:r>
              <a:rPr lang="de-DE" b="1" dirty="0" smtClean="0">
                <a:solidFill>
                  <a:prstClr val="black"/>
                </a:solidFill>
              </a:rPr>
              <a:t> 1660, Harris 1751, </a:t>
            </a:r>
            <a:r>
              <a:rPr lang="de-DE" b="1" dirty="0" err="1" smtClean="0">
                <a:solidFill>
                  <a:prstClr val="black"/>
                </a:solidFill>
              </a:rPr>
              <a:t>Beauzée</a:t>
            </a:r>
            <a:r>
              <a:rPr lang="de-DE" b="1" dirty="0" smtClean="0">
                <a:solidFill>
                  <a:prstClr val="black"/>
                </a:solidFill>
              </a:rPr>
              <a:t> 1767, Meiner 1781)</a:t>
            </a:r>
          </a:p>
          <a:p>
            <a:pPr marL="571500" indent="-571500">
              <a:buAutoNum type="romanUcPeriod"/>
            </a:pPr>
            <a:r>
              <a:rPr lang="de-DE" b="1" dirty="0" smtClean="0">
                <a:solidFill>
                  <a:prstClr val="black"/>
                </a:solidFill>
              </a:rPr>
              <a:t>Schluss</a:t>
            </a:r>
          </a:p>
          <a:p>
            <a:pPr marL="0" indent="0">
              <a:buNone/>
            </a:pPr>
            <a:endParaRPr lang="fr-FR" dirty="0"/>
          </a:p>
        </p:txBody>
      </p:sp>
    </p:spTree>
    <p:extLst>
      <p:ext uri="{BB962C8B-B14F-4D97-AF65-F5344CB8AC3E}">
        <p14:creationId xmlns:p14="http://schemas.microsoft.com/office/powerpoint/2010/main" val="3530222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marL="0" indent="0" algn="ctr">
              <a:buNone/>
            </a:pPr>
            <a:r>
              <a:rPr lang="de-DE" sz="3600" dirty="0" smtClean="0"/>
              <a:t>Vielen Dank für </a:t>
            </a:r>
            <a:r>
              <a:rPr lang="de-DE" sz="3600" smtClean="0"/>
              <a:t>Ihre Aufmerksamkeit!</a:t>
            </a:r>
            <a:endParaRPr lang="fr-FR" dirty="0"/>
          </a:p>
        </p:txBody>
      </p:sp>
    </p:spTree>
    <p:extLst>
      <p:ext uri="{BB962C8B-B14F-4D97-AF65-F5344CB8AC3E}">
        <p14:creationId xmlns:p14="http://schemas.microsoft.com/office/powerpoint/2010/main" val="3514185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de-DE" dirty="0"/>
              <a:t>Aristoteles. </a:t>
            </a:r>
            <a:r>
              <a:rPr lang="de-DE" i="1" dirty="0"/>
              <a:t>Kategorien, </a:t>
            </a:r>
            <a:r>
              <a:rPr lang="de-DE" dirty="0"/>
              <a:t>übers. Eugen Rolfes. </a:t>
            </a:r>
            <a:r>
              <a:rPr lang="de-DE" i="1" dirty="0"/>
              <a:t>Phil. Schriften in 6 Bänden</a:t>
            </a:r>
            <a:r>
              <a:rPr lang="de-DE" dirty="0"/>
              <a:t>, Hamburg: Meiner 1995.</a:t>
            </a:r>
            <a:endParaRPr lang="fr-FR" dirty="0"/>
          </a:p>
          <a:p>
            <a:r>
              <a:rPr lang="de-DE" dirty="0" smtClean="0"/>
              <a:t>Scheibe, Erhard 1967. „ Relativbegriffe </a:t>
            </a:r>
            <a:r>
              <a:rPr lang="de-DE" dirty="0"/>
              <a:t>in der Philosophie </a:t>
            </a:r>
            <a:r>
              <a:rPr lang="de-DE" dirty="0" smtClean="0"/>
              <a:t>Platons“, </a:t>
            </a:r>
            <a:r>
              <a:rPr lang="en-GB" i="1" dirty="0" err="1" smtClean="0"/>
              <a:t>Phronesis</a:t>
            </a:r>
            <a:r>
              <a:rPr lang="en-GB" dirty="0"/>
              <a:t>, Vol. 12, No. 1 (1967), pp. 28-49 </a:t>
            </a:r>
            <a:endParaRPr lang="en-GB" dirty="0" smtClean="0"/>
          </a:p>
          <a:p>
            <a:r>
              <a:rPr lang="de-DE" dirty="0" err="1" smtClean="0"/>
              <a:t>Schulthess</a:t>
            </a:r>
            <a:r>
              <a:rPr lang="de-DE" dirty="0" smtClean="0"/>
              <a:t>, Peter, 1981. </a:t>
            </a:r>
            <a:r>
              <a:rPr lang="de-DE" i="1" dirty="0" smtClean="0"/>
              <a:t>Relation und Funktion: eine systematische und entwicklungsgeschichtliche Untersuchung zur theoretischen Philosophie Kants</a:t>
            </a:r>
            <a:r>
              <a:rPr lang="de-DE" b="1" dirty="0" smtClean="0"/>
              <a:t>, </a:t>
            </a:r>
            <a:r>
              <a:rPr lang="de-DE" dirty="0" smtClean="0"/>
              <a:t>De </a:t>
            </a:r>
            <a:r>
              <a:rPr lang="de-DE" dirty="0" err="1" smtClean="0"/>
              <a:t>Gruyter</a:t>
            </a:r>
            <a:endParaRPr lang="de-DE" dirty="0" smtClean="0"/>
          </a:p>
          <a:p>
            <a:endParaRPr lang="fr-FR" dirty="0"/>
          </a:p>
        </p:txBody>
      </p:sp>
    </p:spTree>
    <p:extLst>
      <p:ext uri="{BB962C8B-B14F-4D97-AF65-F5344CB8AC3E}">
        <p14:creationId xmlns:p14="http://schemas.microsoft.com/office/powerpoint/2010/main" val="802254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marL="0" lvl="0" indent="0">
              <a:buNone/>
            </a:pPr>
            <a:r>
              <a:rPr lang="de-DE" sz="3400" b="1" dirty="0">
                <a:solidFill>
                  <a:prstClr val="black"/>
                </a:solidFill>
              </a:rPr>
              <a:t>Zum Begriff und zur Begriffsgeschichte von Relation und Relatives</a:t>
            </a:r>
            <a:endParaRPr lang="de-DE" b="1" dirty="0">
              <a:solidFill>
                <a:prstClr val="black"/>
              </a:solidFill>
            </a:endParaRPr>
          </a:p>
          <a:p>
            <a:pPr marL="0" indent="0">
              <a:buNone/>
            </a:pPr>
            <a:endParaRPr lang="de-DE" b="1" dirty="0" smtClean="0"/>
          </a:p>
          <a:p>
            <a:pPr marL="0" indent="0">
              <a:buNone/>
            </a:pPr>
            <a:r>
              <a:rPr lang="de-DE" dirty="0" smtClean="0"/>
              <a:t>Relation : </a:t>
            </a:r>
            <a:r>
              <a:rPr lang="de-DE" dirty="0"/>
              <a:t>zweistelliges ungesättigtes Prädikat, das durch Argumente gesättigt werden </a:t>
            </a:r>
            <a:endParaRPr lang="de-DE" dirty="0" smtClean="0"/>
          </a:p>
          <a:p>
            <a:pPr marL="0" indent="0">
              <a:buNone/>
            </a:pPr>
            <a:r>
              <a:rPr lang="de-DE" dirty="0" smtClean="0"/>
              <a:t>Aber :</a:t>
            </a:r>
          </a:p>
          <a:p>
            <a:pPr lvl="0"/>
            <a:r>
              <a:rPr lang="de-DE" dirty="0"/>
              <a:t>Sind Relationen substantiell-ontologisch gegeben?</a:t>
            </a:r>
            <a:endParaRPr lang="fr-FR" dirty="0"/>
          </a:p>
          <a:p>
            <a:pPr lvl="0"/>
            <a:r>
              <a:rPr lang="de-DE" dirty="0"/>
              <a:t>oder sind sie mentale Konstruktionen der erkennenden Subjekte? </a:t>
            </a:r>
            <a:endParaRPr lang="fr-FR" dirty="0"/>
          </a:p>
          <a:p>
            <a:pPr lvl="0"/>
            <a:r>
              <a:rPr lang="de-DE" dirty="0"/>
              <a:t>Gibt es einen Unterschied zwischen Relationen und Eigenschaften? und wenn ja, welchen?</a:t>
            </a:r>
            <a:endParaRPr lang="fr-FR" dirty="0"/>
          </a:p>
          <a:p>
            <a:pPr lvl="0"/>
            <a:r>
              <a:rPr lang="de-DE" dirty="0"/>
              <a:t>Beruhen Relationen auf Eigenschaften?</a:t>
            </a:r>
            <a:endParaRPr lang="fr-FR" dirty="0"/>
          </a:p>
          <a:p>
            <a:pPr lvl="0"/>
            <a:r>
              <a:rPr lang="de-DE" dirty="0"/>
              <a:t>Lässt sich eine Unterscheidung von externen und internen Relationen durchführen?</a:t>
            </a:r>
            <a:endParaRPr lang="fr-FR" dirty="0"/>
          </a:p>
          <a:p>
            <a:r>
              <a:rPr lang="de-DE" dirty="0"/>
              <a:t>Wie kommen wir zu Aussagen über Relationen? Welche Rolle spielen dabei die </a:t>
            </a:r>
            <a:r>
              <a:rPr lang="de-DE" dirty="0" err="1"/>
              <a:t>Relate</a:t>
            </a:r>
            <a:r>
              <a:rPr lang="de-DE" dirty="0"/>
              <a:t>?</a:t>
            </a:r>
            <a:endParaRPr lang="fr-FR" dirty="0"/>
          </a:p>
        </p:txBody>
      </p:sp>
    </p:spTree>
    <p:extLst>
      <p:ext uri="{BB962C8B-B14F-4D97-AF65-F5344CB8AC3E}">
        <p14:creationId xmlns:p14="http://schemas.microsoft.com/office/powerpoint/2010/main" val="211961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de-DE" dirty="0"/>
              <a:t>Aristoteles. </a:t>
            </a:r>
            <a:r>
              <a:rPr lang="de-DE" i="1" dirty="0"/>
              <a:t>Kategorien, </a:t>
            </a:r>
            <a:r>
              <a:rPr lang="de-DE" dirty="0"/>
              <a:t>übers. Eugen Rolfes. </a:t>
            </a:r>
            <a:r>
              <a:rPr lang="de-DE" i="1" dirty="0"/>
              <a:t>Phil. Schriften in 6 Bänden</a:t>
            </a:r>
            <a:r>
              <a:rPr lang="de-DE" dirty="0"/>
              <a:t>, Hamburg: Meiner 1995.</a:t>
            </a:r>
            <a:endParaRPr lang="fr-FR" dirty="0"/>
          </a:p>
          <a:p>
            <a:pPr marL="514350" indent="-514350">
              <a:buAutoNum type="arabicPeriod"/>
            </a:pPr>
            <a:r>
              <a:rPr lang="de-DE" dirty="0" smtClean="0"/>
              <a:t>Substanz </a:t>
            </a:r>
            <a:r>
              <a:rPr lang="de-DE" dirty="0"/>
              <a:t>(</a:t>
            </a:r>
            <a:r>
              <a:rPr lang="de-DE" i="1" dirty="0" err="1"/>
              <a:t>ousia</a:t>
            </a:r>
            <a:r>
              <a:rPr lang="de-DE" dirty="0"/>
              <a:t> </a:t>
            </a:r>
            <a:r>
              <a:rPr lang="de-DE" dirty="0" smtClean="0"/>
              <a:t>) </a:t>
            </a:r>
          </a:p>
          <a:p>
            <a:pPr marL="514350" indent="-514350">
              <a:buAutoNum type="arabicPeriod"/>
            </a:pPr>
            <a:r>
              <a:rPr lang="de-DE" dirty="0" smtClean="0"/>
              <a:t>Quantität </a:t>
            </a:r>
            <a:r>
              <a:rPr lang="de-DE" dirty="0"/>
              <a:t>(</a:t>
            </a:r>
            <a:r>
              <a:rPr lang="de-DE" i="1" dirty="0" err="1"/>
              <a:t>poson</a:t>
            </a:r>
            <a:r>
              <a:rPr lang="de-DE" dirty="0"/>
              <a:t> </a:t>
            </a:r>
            <a:r>
              <a:rPr lang="de-DE" dirty="0" smtClean="0"/>
              <a:t>)</a:t>
            </a:r>
          </a:p>
          <a:p>
            <a:pPr marL="514350" indent="-514350">
              <a:buAutoNum type="arabicPeriod"/>
            </a:pPr>
            <a:r>
              <a:rPr lang="de-DE" dirty="0" smtClean="0"/>
              <a:t>Qualität </a:t>
            </a:r>
            <a:r>
              <a:rPr lang="de-DE" dirty="0"/>
              <a:t>(</a:t>
            </a:r>
            <a:r>
              <a:rPr lang="de-DE" i="1" dirty="0" err="1"/>
              <a:t>poion</a:t>
            </a:r>
            <a:r>
              <a:rPr lang="de-DE" dirty="0"/>
              <a:t> </a:t>
            </a:r>
            <a:r>
              <a:rPr lang="de-DE" dirty="0" smtClean="0"/>
              <a:t>) </a:t>
            </a:r>
          </a:p>
          <a:p>
            <a:pPr marL="514350" indent="-514350">
              <a:buAutoNum type="arabicPeriod"/>
            </a:pPr>
            <a:r>
              <a:rPr lang="de-DE" dirty="0" smtClean="0"/>
              <a:t>Relation </a:t>
            </a:r>
            <a:r>
              <a:rPr lang="de-DE" dirty="0"/>
              <a:t>/ Relatives (</a:t>
            </a:r>
            <a:r>
              <a:rPr lang="de-DE" i="1" dirty="0" err="1"/>
              <a:t>pros</a:t>
            </a:r>
            <a:r>
              <a:rPr lang="de-DE" i="1" dirty="0"/>
              <a:t> </a:t>
            </a:r>
            <a:r>
              <a:rPr lang="de-DE" i="1" dirty="0" err="1"/>
              <a:t>ti</a:t>
            </a:r>
            <a:r>
              <a:rPr lang="de-DE" dirty="0"/>
              <a:t> , Beziehung</a:t>
            </a:r>
            <a:r>
              <a:rPr lang="de-DE" dirty="0" smtClean="0"/>
              <a:t>) </a:t>
            </a:r>
          </a:p>
          <a:p>
            <a:pPr marL="514350" indent="-514350">
              <a:buAutoNum type="arabicPeriod"/>
            </a:pPr>
            <a:r>
              <a:rPr lang="de-DE" dirty="0" smtClean="0"/>
              <a:t>Raum </a:t>
            </a:r>
            <a:r>
              <a:rPr lang="de-DE" dirty="0"/>
              <a:t>/ Ort (</a:t>
            </a:r>
            <a:r>
              <a:rPr lang="de-DE" i="1" dirty="0" err="1"/>
              <a:t>pou</a:t>
            </a:r>
            <a:r>
              <a:rPr lang="de-DE" dirty="0"/>
              <a:t> </a:t>
            </a:r>
            <a:r>
              <a:rPr lang="de-DE" dirty="0" smtClean="0"/>
              <a:t>) </a:t>
            </a:r>
          </a:p>
          <a:p>
            <a:pPr marL="514350" indent="-514350">
              <a:buAutoNum type="arabicPeriod"/>
            </a:pPr>
            <a:r>
              <a:rPr lang="de-DE" dirty="0" smtClean="0"/>
              <a:t>Zeit </a:t>
            </a:r>
            <a:r>
              <a:rPr lang="de-DE" dirty="0"/>
              <a:t>(</a:t>
            </a:r>
            <a:r>
              <a:rPr lang="de-DE" i="1" dirty="0" err="1"/>
              <a:t>pote</a:t>
            </a:r>
            <a:r>
              <a:rPr lang="de-DE" dirty="0"/>
              <a:t> </a:t>
            </a:r>
            <a:r>
              <a:rPr lang="de-DE" dirty="0" smtClean="0"/>
              <a:t>) </a:t>
            </a:r>
          </a:p>
          <a:p>
            <a:pPr marL="514350" indent="-514350">
              <a:buAutoNum type="arabicPeriod"/>
            </a:pPr>
            <a:r>
              <a:rPr lang="de-DE" dirty="0" smtClean="0"/>
              <a:t>Lage </a:t>
            </a:r>
            <a:r>
              <a:rPr lang="de-DE" dirty="0"/>
              <a:t>(</a:t>
            </a:r>
            <a:r>
              <a:rPr lang="de-DE" i="1" dirty="0" err="1"/>
              <a:t>keisthai</a:t>
            </a:r>
            <a:r>
              <a:rPr lang="de-DE" dirty="0"/>
              <a:t> </a:t>
            </a:r>
            <a:r>
              <a:rPr lang="de-DE" dirty="0" smtClean="0"/>
              <a:t>)</a:t>
            </a:r>
          </a:p>
          <a:p>
            <a:pPr marL="514350" indent="-514350">
              <a:buAutoNum type="arabicPeriod"/>
            </a:pPr>
            <a:r>
              <a:rPr lang="de-DE" dirty="0" smtClean="0"/>
              <a:t>Haben </a:t>
            </a:r>
            <a:r>
              <a:rPr lang="de-DE" dirty="0"/>
              <a:t>/ Verhalten (</a:t>
            </a:r>
            <a:r>
              <a:rPr lang="de-DE" i="1" dirty="0" err="1"/>
              <a:t>echein</a:t>
            </a:r>
            <a:r>
              <a:rPr lang="de-DE" dirty="0"/>
              <a:t> </a:t>
            </a:r>
            <a:r>
              <a:rPr lang="de-DE" dirty="0" smtClean="0"/>
              <a:t>) </a:t>
            </a:r>
          </a:p>
          <a:p>
            <a:pPr marL="514350" indent="-514350">
              <a:buAutoNum type="arabicPeriod"/>
            </a:pPr>
            <a:r>
              <a:rPr lang="de-DE" dirty="0" smtClean="0"/>
              <a:t>Wirken </a:t>
            </a:r>
            <a:r>
              <a:rPr lang="de-DE" dirty="0"/>
              <a:t>/ Tun (</a:t>
            </a:r>
            <a:r>
              <a:rPr lang="de-DE" i="1" dirty="0" err="1"/>
              <a:t>poiein</a:t>
            </a:r>
            <a:r>
              <a:rPr lang="de-DE" dirty="0"/>
              <a:t>) </a:t>
            </a:r>
            <a:endParaRPr lang="de-DE" dirty="0" smtClean="0"/>
          </a:p>
          <a:p>
            <a:pPr marL="514350" indent="-514350">
              <a:buAutoNum type="arabicPeriod"/>
            </a:pPr>
            <a:r>
              <a:rPr lang="de-DE" dirty="0" smtClean="0"/>
              <a:t>Leiden </a:t>
            </a:r>
            <a:r>
              <a:rPr lang="de-DE" dirty="0"/>
              <a:t>(</a:t>
            </a:r>
            <a:r>
              <a:rPr lang="de-DE" i="1" dirty="0" err="1"/>
              <a:t>paschein</a:t>
            </a:r>
            <a:r>
              <a:rPr lang="de-DE" dirty="0"/>
              <a:t>). </a:t>
            </a:r>
            <a:endParaRPr lang="fr-FR" dirty="0"/>
          </a:p>
        </p:txBody>
      </p:sp>
    </p:spTree>
    <p:extLst>
      <p:ext uri="{BB962C8B-B14F-4D97-AF65-F5344CB8AC3E}">
        <p14:creationId xmlns:p14="http://schemas.microsoft.com/office/powerpoint/2010/main" val="2598399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pPr marL="0" indent="0">
              <a:buNone/>
            </a:pPr>
            <a:r>
              <a:rPr lang="de-DE" dirty="0"/>
              <a:t>Hier ist interessant, dass u.a. laut </a:t>
            </a:r>
            <a:r>
              <a:rPr lang="de-DE" dirty="0" err="1"/>
              <a:t>Elmentaler</a:t>
            </a:r>
            <a:r>
              <a:rPr lang="de-DE" dirty="0"/>
              <a:t> (1996: 34, der u.a. auf Cherubim 1977, </a:t>
            </a:r>
            <a:r>
              <a:rPr lang="de-DE" dirty="0" err="1"/>
              <a:t>Swiggers</a:t>
            </a:r>
            <a:r>
              <a:rPr lang="de-DE" dirty="0"/>
              <a:t> 1988 verweist</a:t>
            </a:r>
            <a:r>
              <a:rPr lang="de-DE" dirty="0" smtClean="0"/>
              <a:t>) =&gt; </a:t>
            </a:r>
          </a:p>
          <a:p>
            <a:r>
              <a:rPr lang="de-DE" dirty="0"/>
              <a:t>die antike griechische Grammatikographie aus diesen Kategorien ihr Analysegerüst entwickelt hat, das 10 Typen von Kategorien mit 2-8 Unterkategorien beinhaltet: </a:t>
            </a:r>
            <a:endParaRPr lang="fr-FR" dirty="0"/>
          </a:p>
          <a:p>
            <a:pPr marL="514350" indent="-514350">
              <a:buAutoNum type="arabicPeriod"/>
            </a:pPr>
            <a:r>
              <a:rPr lang="de-DE" dirty="0" smtClean="0"/>
              <a:t>Wortart </a:t>
            </a:r>
            <a:r>
              <a:rPr lang="de-DE" dirty="0"/>
              <a:t>(mit 8 Unterkategorien cf. </a:t>
            </a:r>
            <a:r>
              <a:rPr lang="de-DE" dirty="0" err="1"/>
              <a:t>techné</a:t>
            </a:r>
            <a:r>
              <a:rPr lang="de-DE" dirty="0"/>
              <a:t> </a:t>
            </a:r>
            <a:r>
              <a:rPr lang="de-DE" dirty="0" err="1"/>
              <a:t>grammatike</a:t>
            </a:r>
            <a:r>
              <a:rPr lang="de-DE" dirty="0"/>
              <a:t> de Dionysios </a:t>
            </a:r>
            <a:r>
              <a:rPr lang="de-DE" dirty="0" err="1" smtClean="0"/>
              <a:t>Thrax</a:t>
            </a:r>
            <a:endParaRPr lang="de-DE" dirty="0" smtClean="0"/>
          </a:p>
          <a:p>
            <a:pPr lvl="0"/>
            <a:r>
              <a:rPr lang="de-DE" dirty="0"/>
              <a:t>Genus </a:t>
            </a:r>
            <a:endParaRPr lang="fr-FR" dirty="0"/>
          </a:p>
          <a:p>
            <a:pPr lvl="0"/>
            <a:r>
              <a:rPr lang="de-DE" dirty="0"/>
              <a:t>Kasus, </a:t>
            </a:r>
            <a:endParaRPr lang="fr-FR" dirty="0"/>
          </a:p>
          <a:p>
            <a:pPr lvl="0"/>
            <a:r>
              <a:rPr lang="de-DE" dirty="0"/>
              <a:t>Numerus, </a:t>
            </a:r>
            <a:endParaRPr lang="fr-FR" dirty="0"/>
          </a:p>
          <a:p>
            <a:pPr lvl="0"/>
            <a:r>
              <a:rPr lang="de-DE" dirty="0"/>
              <a:t>Gradation, </a:t>
            </a:r>
            <a:endParaRPr lang="fr-FR" dirty="0"/>
          </a:p>
          <a:p>
            <a:pPr lvl="0"/>
            <a:r>
              <a:rPr lang="de-DE" dirty="0"/>
              <a:t>Tempus, </a:t>
            </a:r>
            <a:endParaRPr lang="fr-FR" dirty="0"/>
          </a:p>
          <a:p>
            <a:pPr lvl="0"/>
            <a:r>
              <a:rPr lang="de-DE" dirty="0"/>
              <a:t>Modus, </a:t>
            </a:r>
            <a:endParaRPr lang="fr-FR" dirty="0"/>
          </a:p>
          <a:p>
            <a:pPr lvl="0"/>
            <a:r>
              <a:rPr lang="de-DE" dirty="0"/>
              <a:t>Person, </a:t>
            </a:r>
            <a:endParaRPr lang="fr-FR" dirty="0"/>
          </a:p>
          <a:p>
            <a:pPr lvl="0"/>
            <a:r>
              <a:rPr lang="de-DE" dirty="0"/>
              <a:t>Genus </a:t>
            </a:r>
            <a:r>
              <a:rPr lang="de-DE" dirty="0" err="1"/>
              <a:t>verbi</a:t>
            </a:r>
            <a:r>
              <a:rPr lang="de-DE" dirty="0"/>
              <a:t>, </a:t>
            </a:r>
            <a:endParaRPr lang="fr-FR" dirty="0"/>
          </a:p>
          <a:p>
            <a:pPr lvl="0"/>
            <a:r>
              <a:rPr lang="de-DE" dirty="0"/>
              <a:t>Aspekt / Aktionsart. </a:t>
            </a:r>
            <a:endParaRPr lang="fr-FR" dirty="0"/>
          </a:p>
          <a:p>
            <a:r>
              <a:rPr lang="de-DE" dirty="0"/>
              <a:t>Fast alle diese Kategorien findet man  bei Dionysios </a:t>
            </a:r>
            <a:r>
              <a:rPr lang="de-DE" dirty="0" err="1"/>
              <a:t>Thrax</a:t>
            </a:r>
            <a:r>
              <a:rPr lang="de-DE" dirty="0"/>
              <a:t>’, dem Autor der </a:t>
            </a:r>
            <a:r>
              <a:rPr lang="de-DE" i="1" dirty="0" err="1"/>
              <a:t>Téchnē</a:t>
            </a:r>
            <a:r>
              <a:rPr lang="de-DE" i="1" dirty="0"/>
              <a:t> </a:t>
            </a:r>
            <a:r>
              <a:rPr lang="de-DE" i="1" dirty="0" err="1"/>
              <a:t>grammatikē</a:t>
            </a:r>
            <a:r>
              <a:rPr lang="de-DE" dirty="0"/>
              <a:t> (2.-1. Jh. v.u.Z.), d.i. der ersten umfänglich überlieferten griechischen </a:t>
            </a:r>
            <a:r>
              <a:rPr lang="de-DE" dirty="0" err="1"/>
              <a:t>Grammatik.Schaubild</a:t>
            </a:r>
            <a:r>
              <a:rPr lang="de-DE" dirty="0"/>
              <a:t> von </a:t>
            </a:r>
            <a:r>
              <a:rPr lang="de-DE" i="1" dirty="0"/>
              <a:t>Karl Heinz Wagner</a:t>
            </a:r>
            <a:endParaRPr lang="fr-FR" dirty="0"/>
          </a:p>
          <a:p>
            <a:pPr marL="514350" indent="-514350">
              <a:buAutoNum type="arabicPeriod"/>
            </a:pPr>
            <a:endParaRPr lang="fr-FR" dirty="0"/>
          </a:p>
        </p:txBody>
      </p:sp>
    </p:spTree>
    <p:extLst>
      <p:ext uri="{BB962C8B-B14F-4D97-AF65-F5344CB8AC3E}">
        <p14:creationId xmlns:p14="http://schemas.microsoft.com/office/powerpoint/2010/main" val="3640103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lvl="0"/>
            <a:r>
              <a:rPr lang="de-DE" dirty="0"/>
              <a:t>Relativ ist das, was auf etwas anderes verweist, z.B. ist etwas </a:t>
            </a:r>
            <a:r>
              <a:rPr lang="de-DE" i="1" dirty="0"/>
              <a:t>größer</a:t>
            </a:r>
            <a:r>
              <a:rPr lang="de-DE" dirty="0"/>
              <a:t> im Vergleich zu etwas anderem, </a:t>
            </a:r>
            <a:endParaRPr lang="fr-FR" dirty="0"/>
          </a:p>
          <a:p>
            <a:r>
              <a:rPr lang="de-DE" dirty="0"/>
              <a:t>Relativ sind auch ein </a:t>
            </a:r>
            <a:r>
              <a:rPr lang="de-DE" i="1" dirty="0"/>
              <a:t>Habitus, Zustand, Wahrnehmung, Wissenschaft</a:t>
            </a:r>
            <a:r>
              <a:rPr lang="de-DE" dirty="0"/>
              <a:t> etc., denn „Allem diesen wird eben das, was es begrifflich ist, im Vergleich zu einem andern beigelegt, sonst ist es nichts</a:t>
            </a:r>
            <a:r>
              <a:rPr lang="de-DE" dirty="0" smtClean="0"/>
              <a:t>“.</a:t>
            </a:r>
          </a:p>
          <a:p>
            <a:r>
              <a:rPr lang="de-DE" dirty="0"/>
              <a:t>Relativ sind auch Begriffspaare, die </a:t>
            </a:r>
            <a:r>
              <a:rPr lang="de-DE" dirty="0" smtClean="0"/>
              <a:t>in einem </a:t>
            </a:r>
            <a:r>
              <a:rPr lang="de-DE" dirty="0"/>
              <a:t>gegenseitigen „Forderungsverhältnis“ stehen, z.B. ist ein Knecht notwendig der Knecht eines Herrn, der Herr ist notwendig Herr eines Knechts; </a:t>
            </a:r>
            <a:endParaRPr lang="de-DE" dirty="0" smtClean="0"/>
          </a:p>
          <a:p>
            <a:r>
              <a:rPr lang="de-DE" dirty="0" smtClean="0"/>
              <a:t>Unterscheidung zwischen </a:t>
            </a:r>
            <a:r>
              <a:rPr lang="de-DE" dirty="0"/>
              <a:t>dem, was an sich relativ ist, und dem, was auf anderes bezogen werden kann. </a:t>
            </a:r>
            <a:endParaRPr lang="de-DE" dirty="0" smtClean="0"/>
          </a:p>
          <a:p>
            <a:pPr marL="0" indent="0">
              <a:buNone/>
            </a:pPr>
            <a:r>
              <a:rPr lang="de-DE" dirty="0" smtClean="0"/>
              <a:t>(nach der Übers. Rolfes </a:t>
            </a:r>
            <a:r>
              <a:rPr lang="de-DE" i="1" dirty="0" smtClean="0"/>
              <a:t>Kategorien </a:t>
            </a:r>
            <a:r>
              <a:rPr lang="de-DE" dirty="0" smtClean="0"/>
              <a:t>6b-8b)</a:t>
            </a:r>
            <a:endParaRPr lang="fr-FR" dirty="0"/>
          </a:p>
        </p:txBody>
      </p:sp>
    </p:spTree>
    <p:extLst>
      <p:ext uri="{BB962C8B-B14F-4D97-AF65-F5344CB8AC3E}">
        <p14:creationId xmlns:p14="http://schemas.microsoft.com/office/powerpoint/2010/main" val="1934361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838200" y="1195754"/>
            <a:ext cx="10515600" cy="4981209"/>
          </a:xfrm>
        </p:spPr>
        <p:txBody>
          <a:bodyPr>
            <a:normAutofit fontScale="85000" lnSpcReduction="20000"/>
          </a:bodyPr>
          <a:lstStyle/>
          <a:p>
            <a:pPr marL="0" indent="0">
              <a:buNone/>
            </a:pPr>
            <a:r>
              <a:rPr lang="de-DE" b="1" dirty="0" smtClean="0"/>
              <a:t>17.-18.Jh.</a:t>
            </a:r>
            <a:endParaRPr lang="fr-FR" dirty="0"/>
          </a:p>
          <a:p>
            <a:r>
              <a:rPr lang="fr-FR" b="1" dirty="0" smtClean="0"/>
              <a:t>Descartes</a:t>
            </a:r>
            <a:r>
              <a:rPr lang="fr-FR" dirty="0"/>
              <a:t>, René, (1619-1629 </a:t>
            </a:r>
            <a:r>
              <a:rPr lang="fr-FR" dirty="0" err="1"/>
              <a:t>posthum</a:t>
            </a:r>
            <a:r>
              <a:rPr lang="fr-FR" dirty="0"/>
              <a:t> </a:t>
            </a:r>
            <a:r>
              <a:rPr lang="fr-FR" dirty="0" err="1"/>
              <a:t>veröffentlicht</a:t>
            </a:r>
            <a:r>
              <a:rPr lang="fr-FR" dirty="0"/>
              <a:t> 1704) </a:t>
            </a:r>
            <a:r>
              <a:rPr lang="fr-FR" i="1" dirty="0" err="1" smtClean="0"/>
              <a:t>Regulae</a:t>
            </a:r>
            <a:r>
              <a:rPr lang="fr-FR" i="1" dirty="0" smtClean="0"/>
              <a:t> ad </a:t>
            </a:r>
            <a:r>
              <a:rPr lang="fr-FR" i="1" dirty="0" err="1"/>
              <a:t>directionem</a:t>
            </a:r>
            <a:r>
              <a:rPr lang="fr-FR" i="1" dirty="0"/>
              <a:t> </a:t>
            </a:r>
            <a:r>
              <a:rPr lang="fr-FR" i="1" dirty="0" err="1"/>
              <a:t>ingenii</a:t>
            </a:r>
            <a:r>
              <a:rPr lang="fr-FR" i="1" dirty="0"/>
              <a:t>, </a:t>
            </a:r>
            <a:r>
              <a:rPr lang="fr-FR" dirty="0"/>
              <a:t>Texte critique établi par Giovanni </a:t>
            </a:r>
            <a:r>
              <a:rPr lang="fr-FR" dirty="0" err="1"/>
              <a:t>Crapulli</a:t>
            </a:r>
            <a:r>
              <a:rPr lang="fr-FR" dirty="0"/>
              <a:t> avec la version hollandaise du XVII</a:t>
            </a:r>
            <a:r>
              <a:rPr lang="fr-FR" baseline="30000" dirty="0"/>
              <a:t>e</a:t>
            </a:r>
            <a:r>
              <a:rPr lang="fr-FR" dirty="0"/>
              <a:t> siècle, La Haye: </a:t>
            </a:r>
            <a:r>
              <a:rPr lang="fr-FR" dirty="0" err="1"/>
              <a:t>Martinus</a:t>
            </a:r>
            <a:r>
              <a:rPr lang="fr-FR" dirty="0"/>
              <a:t> </a:t>
            </a:r>
            <a:r>
              <a:rPr lang="fr-FR" dirty="0" err="1"/>
              <a:t>Nijhoff</a:t>
            </a:r>
            <a:r>
              <a:rPr lang="fr-FR" dirty="0"/>
              <a:t>, 1966. </a:t>
            </a:r>
          </a:p>
          <a:p>
            <a:r>
              <a:rPr lang="fr-FR" b="1" dirty="0"/>
              <a:t>Malebranche</a:t>
            </a:r>
            <a:r>
              <a:rPr lang="fr-FR" dirty="0"/>
              <a:t>, Nicolas (1. </a:t>
            </a:r>
            <a:r>
              <a:rPr lang="fr-FR" dirty="0" err="1"/>
              <a:t>Auflage</a:t>
            </a:r>
            <a:r>
              <a:rPr lang="fr-FR" dirty="0"/>
              <a:t> in 2 </a:t>
            </a:r>
            <a:r>
              <a:rPr lang="fr-FR" dirty="0" err="1"/>
              <a:t>Bänden</a:t>
            </a:r>
            <a:r>
              <a:rPr lang="fr-FR" dirty="0"/>
              <a:t> 1674/75), </a:t>
            </a:r>
            <a:r>
              <a:rPr lang="fr-FR" i="1" dirty="0"/>
              <a:t>De la recherche de la vérité</a:t>
            </a:r>
            <a:r>
              <a:rPr lang="fr-FR" dirty="0"/>
              <a:t>, 6. </a:t>
            </a:r>
            <a:r>
              <a:rPr lang="en-US" dirty="0" err="1"/>
              <a:t>Auflage</a:t>
            </a:r>
            <a:r>
              <a:rPr lang="en-US" dirty="0"/>
              <a:t> in 4 </a:t>
            </a:r>
            <a:r>
              <a:rPr lang="en-US" dirty="0" err="1"/>
              <a:t>Bänden</a:t>
            </a:r>
            <a:r>
              <a:rPr lang="en-US" dirty="0"/>
              <a:t> 1712, Paris. </a:t>
            </a:r>
            <a:endParaRPr lang="fr-FR" dirty="0"/>
          </a:p>
          <a:p>
            <a:r>
              <a:rPr lang="en-US" b="1" dirty="0"/>
              <a:t>Locke</a:t>
            </a:r>
            <a:r>
              <a:rPr lang="en-US" dirty="0"/>
              <a:t>, John (1690)</a:t>
            </a:r>
            <a:r>
              <a:rPr lang="en-US" i="1" dirty="0"/>
              <a:t> Essay of humane </a:t>
            </a:r>
            <a:r>
              <a:rPr lang="en-US" i="1" dirty="0" smtClean="0"/>
              <a:t>Understanding</a:t>
            </a:r>
            <a:r>
              <a:rPr lang="en-US" dirty="0" smtClean="0"/>
              <a:t>, </a:t>
            </a:r>
            <a:r>
              <a:rPr lang="en-US" dirty="0"/>
              <a:t>London: Thomas Basset.</a:t>
            </a:r>
            <a:r>
              <a:rPr lang="en-US" i="1" dirty="0"/>
              <a:t> </a:t>
            </a:r>
            <a:endParaRPr lang="fr-FR" dirty="0"/>
          </a:p>
          <a:p>
            <a:r>
              <a:rPr lang="fr-FR" b="1" dirty="0" smtClean="0"/>
              <a:t>Leibniz</a:t>
            </a:r>
            <a:r>
              <a:rPr lang="fr-FR" dirty="0" smtClean="0"/>
              <a:t> Gottfried </a:t>
            </a:r>
            <a:r>
              <a:rPr lang="fr-FR" dirty="0"/>
              <a:t>Wilhelm </a:t>
            </a:r>
            <a:r>
              <a:rPr lang="fr-FR" dirty="0" smtClean="0"/>
              <a:t>(</a:t>
            </a:r>
            <a:r>
              <a:rPr lang="fr-FR" dirty="0" err="1" smtClean="0"/>
              <a:t>entstanden</a:t>
            </a:r>
            <a:r>
              <a:rPr lang="fr-FR" dirty="0" smtClean="0"/>
              <a:t> 1704, </a:t>
            </a:r>
            <a:r>
              <a:rPr lang="fr-FR" dirty="0" err="1" smtClean="0"/>
              <a:t>zuerst</a:t>
            </a:r>
            <a:r>
              <a:rPr lang="fr-FR" dirty="0" smtClean="0"/>
              <a:t>  1765) </a:t>
            </a:r>
            <a:r>
              <a:rPr lang="fr-FR" i="1" dirty="0" smtClean="0"/>
              <a:t>Nouveaux </a:t>
            </a:r>
            <a:r>
              <a:rPr lang="fr-FR" i="1" dirty="0"/>
              <a:t>essais sur l'entendement hu­main</a:t>
            </a:r>
            <a:r>
              <a:rPr lang="fr-FR" dirty="0"/>
              <a:t>, chronologie, bibliographie, introduction, notes J. </a:t>
            </a:r>
            <a:r>
              <a:rPr lang="fr-FR" dirty="0" err="1"/>
              <a:t>Brunschwig</a:t>
            </a:r>
            <a:r>
              <a:rPr lang="fr-FR" dirty="0"/>
              <a:t>, Paris: </a:t>
            </a:r>
            <a:r>
              <a:rPr lang="fr-FR" dirty="0" smtClean="0"/>
              <a:t>GF-Flammarion 1990.</a:t>
            </a:r>
            <a:endParaRPr lang="fr-FR" dirty="0"/>
          </a:p>
          <a:p>
            <a:r>
              <a:rPr lang="fr-FR" b="1" dirty="0"/>
              <a:t>Wolff</a:t>
            </a:r>
            <a:r>
              <a:rPr lang="fr-FR" dirty="0"/>
              <a:t>, Christian (1732). </a:t>
            </a:r>
            <a:r>
              <a:rPr lang="fr-FR" i="1" dirty="0" err="1"/>
              <a:t>Philosophia</a:t>
            </a:r>
            <a:r>
              <a:rPr lang="fr-FR" i="1" dirty="0"/>
              <a:t> </a:t>
            </a:r>
            <a:r>
              <a:rPr lang="fr-FR" i="1" dirty="0" err="1"/>
              <a:t>Rationalis</a:t>
            </a:r>
            <a:r>
              <a:rPr lang="fr-FR" i="1" dirty="0"/>
              <a:t>, </a:t>
            </a:r>
            <a:r>
              <a:rPr lang="fr-FR" i="1" dirty="0" err="1"/>
              <a:t>sive</a:t>
            </a:r>
            <a:r>
              <a:rPr lang="fr-FR" i="1" dirty="0"/>
              <a:t> </a:t>
            </a:r>
            <a:r>
              <a:rPr lang="fr-FR" i="1" dirty="0" err="1"/>
              <a:t>Logica</a:t>
            </a:r>
            <a:r>
              <a:rPr lang="fr-FR" i="1" dirty="0"/>
              <a:t>, </a:t>
            </a:r>
            <a:r>
              <a:rPr lang="fr-FR" i="1" dirty="0" err="1"/>
              <a:t>methodo</a:t>
            </a:r>
            <a:r>
              <a:rPr lang="fr-FR" i="1" dirty="0"/>
              <a:t> </a:t>
            </a:r>
            <a:r>
              <a:rPr lang="fr-FR" i="1" dirty="0" err="1"/>
              <a:t>scientifica</a:t>
            </a:r>
            <a:r>
              <a:rPr lang="fr-FR" i="1" dirty="0"/>
              <a:t> </a:t>
            </a:r>
            <a:r>
              <a:rPr lang="fr-FR" i="1" dirty="0" err="1" smtClean="0"/>
              <a:t>pertractata</a:t>
            </a:r>
            <a:r>
              <a:rPr lang="fr-FR" i="1" dirty="0" smtClean="0"/>
              <a:t>, </a:t>
            </a:r>
            <a:r>
              <a:rPr lang="fr-FR" dirty="0" err="1"/>
              <a:t>Francofurti</a:t>
            </a:r>
            <a:r>
              <a:rPr lang="fr-FR" dirty="0"/>
              <a:t> &amp; </a:t>
            </a:r>
            <a:r>
              <a:rPr lang="fr-FR" dirty="0" err="1"/>
              <a:t>Lipsiae</a:t>
            </a:r>
            <a:r>
              <a:rPr lang="fr-FR" dirty="0"/>
              <a:t> : </a:t>
            </a:r>
            <a:r>
              <a:rPr lang="fr-FR" dirty="0" err="1"/>
              <a:t>Renger</a:t>
            </a:r>
            <a:r>
              <a:rPr lang="fr-FR" dirty="0"/>
              <a:t>, </a:t>
            </a:r>
            <a:r>
              <a:rPr lang="fr-FR" dirty="0" smtClean="0"/>
              <a:t>1732.</a:t>
            </a:r>
            <a:endParaRPr lang="fr-FR" dirty="0"/>
          </a:p>
          <a:p>
            <a:r>
              <a:rPr lang="fr-FR" b="1" dirty="0" err="1"/>
              <a:t>Beauzée</a:t>
            </a:r>
            <a:r>
              <a:rPr lang="fr-FR" dirty="0"/>
              <a:t>, Nicolas,  (1765) </a:t>
            </a:r>
            <a:r>
              <a:rPr lang="fr-FR" dirty="0" smtClean="0"/>
              <a:t>„Relatif</a:t>
            </a:r>
            <a:r>
              <a:rPr lang="fr-FR" i="1" dirty="0" smtClean="0"/>
              <a:t>“, </a:t>
            </a:r>
            <a:r>
              <a:rPr lang="fr-FR" dirty="0"/>
              <a:t>in : Diderot &amp; Alembert 1765 </a:t>
            </a:r>
            <a:r>
              <a:rPr lang="fr-FR" i="1" dirty="0"/>
              <a:t>Encyclopédie ou Dictionnaire raisonné des sciences, des arts et des métiers</a:t>
            </a:r>
            <a:r>
              <a:rPr lang="fr-FR" dirty="0"/>
              <a:t> Bd. 14, Paris</a:t>
            </a:r>
            <a:r>
              <a:rPr lang="fr-FR" dirty="0" smtClean="0"/>
              <a:t>. (http</a:t>
            </a:r>
            <a:r>
              <a:rPr lang="fr-FR" dirty="0"/>
              <a:t>://portail.atilf.fr/encyclopedie</a:t>
            </a:r>
            <a:r>
              <a:rPr lang="fr-FR" dirty="0" smtClean="0"/>
              <a:t>/)</a:t>
            </a:r>
            <a:endParaRPr lang="fr-FR" dirty="0"/>
          </a:p>
          <a:p>
            <a:pPr marL="0" indent="0">
              <a:buNone/>
            </a:pPr>
            <a:endParaRPr lang="fr-FR" dirty="0"/>
          </a:p>
        </p:txBody>
      </p:sp>
    </p:spTree>
    <p:extLst>
      <p:ext uri="{BB962C8B-B14F-4D97-AF65-F5344CB8AC3E}">
        <p14:creationId xmlns:p14="http://schemas.microsoft.com/office/powerpoint/2010/main" val="3436793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a:t>Relation und relativ als Analysebegriffe in allgemeinen Grammatiken</a:t>
            </a:r>
            <a:endParaRPr lang="fr-FR" dirty="0"/>
          </a:p>
        </p:txBody>
      </p:sp>
      <p:sp>
        <p:nvSpPr>
          <p:cNvPr id="3" name="Espace réservé du contenu 2"/>
          <p:cNvSpPr>
            <a:spLocks noGrp="1"/>
          </p:cNvSpPr>
          <p:nvPr>
            <p:ph idx="1"/>
          </p:nvPr>
        </p:nvSpPr>
        <p:spPr/>
        <p:txBody>
          <a:bodyPr/>
          <a:lstStyle/>
          <a:p>
            <a:pPr marL="0" indent="0">
              <a:buNone/>
            </a:pPr>
            <a:r>
              <a:rPr lang="fr-FR" b="1" dirty="0" smtClean="0"/>
              <a:t>Arnauld</a:t>
            </a:r>
            <a:r>
              <a:rPr lang="fr-FR" dirty="0"/>
              <a:t>, Antoine/</a:t>
            </a:r>
            <a:r>
              <a:rPr lang="fr-FR" b="1" dirty="0"/>
              <a:t>Lancelot</a:t>
            </a:r>
            <a:r>
              <a:rPr lang="fr-FR" dirty="0"/>
              <a:t>, Claude 1660. </a:t>
            </a:r>
            <a:r>
              <a:rPr lang="fr-FR" i="1" dirty="0"/>
              <a:t>Gram­maire générale et raisonnée</a:t>
            </a:r>
            <a:r>
              <a:rPr lang="fr-FR" dirty="0"/>
              <a:t>, : </a:t>
            </a:r>
            <a:r>
              <a:rPr lang="fr-FR" i="1" dirty="0"/>
              <a:t>contenant les </a:t>
            </a:r>
            <a:r>
              <a:rPr lang="fr-FR" i="1" dirty="0" err="1"/>
              <a:t>fondemens</a:t>
            </a:r>
            <a:r>
              <a:rPr lang="fr-FR" i="1" dirty="0"/>
              <a:t> de l’art de parler […], </a:t>
            </a:r>
            <a:r>
              <a:rPr lang="fr-FR" dirty="0"/>
              <a:t>Paris: Chez </a:t>
            </a:r>
            <a:r>
              <a:rPr lang="fr-FR" dirty="0" err="1"/>
              <a:t>Prault</a:t>
            </a:r>
            <a:r>
              <a:rPr lang="fr-FR" dirty="0"/>
              <a:t> </a:t>
            </a:r>
            <a:r>
              <a:rPr lang="fr-FR" dirty="0" err="1"/>
              <a:t>Pere</a:t>
            </a:r>
            <a:r>
              <a:rPr lang="fr-FR" dirty="0"/>
              <a:t>, Quai de </a:t>
            </a:r>
            <a:r>
              <a:rPr lang="fr-FR" dirty="0" err="1" smtClean="0"/>
              <a:t>Gêvres</a:t>
            </a:r>
            <a:endParaRPr lang="fr-FR" dirty="0"/>
          </a:p>
          <a:p>
            <a:pPr marL="0" indent="0" algn="just">
              <a:buNone/>
            </a:pPr>
            <a:r>
              <a:rPr lang="fr-FR" dirty="0" err="1" smtClean="0"/>
              <a:t>Satzdefinition</a:t>
            </a:r>
            <a:r>
              <a:rPr lang="fr-FR" dirty="0" smtClean="0"/>
              <a:t>: </a:t>
            </a:r>
            <a:r>
              <a:rPr lang="de-DE" dirty="0" smtClean="0"/>
              <a:t>"Le </a:t>
            </a:r>
            <a:r>
              <a:rPr lang="de-DE" dirty="0" err="1"/>
              <a:t>jugement</a:t>
            </a:r>
            <a:r>
              <a:rPr lang="de-DE" dirty="0"/>
              <a:t> </a:t>
            </a:r>
            <a:r>
              <a:rPr lang="de-DE" dirty="0" err="1"/>
              <a:t>que</a:t>
            </a:r>
            <a:r>
              <a:rPr lang="de-DE" dirty="0"/>
              <a:t> </a:t>
            </a:r>
            <a:r>
              <a:rPr lang="de-DE" dirty="0" err="1"/>
              <a:t>nous</a:t>
            </a:r>
            <a:r>
              <a:rPr lang="de-DE" dirty="0"/>
              <a:t> </a:t>
            </a:r>
            <a:r>
              <a:rPr lang="de-DE" dirty="0" err="1"/>
              <a:t>faisons</a:t>
            </a:r>
            <a:r>
              <a:rPr lang="de-DE" dirty="0"/>
              <a:t> des </a:t>
            </a:r>
            <a:r>
              <a:rPr lang="de-DE" dirty="0" err="1"/>
              <a:t>choses</a:t>
            </a:r>
            <a:r>
              <a:rPr lang="de-DE" dirty="0"/>
              <a:t>, </a:t>
            </a:r>
            <a:r>
              <a:rPr lang="de-DE" dirty="0" err="1"/>
              <a:t>comme</a:t>
            </a:r>
            <a:r>
              <a:rPr lang="de-DE" dirty="0"/>
              <a:t> </a:t>
            </a:r>
            <a:r>
              <a:rPr lang="de-DE" dirty="0" err="1"/>
              <a:t>quand</a:t>
            </a:r>
            <a:r>
              <a:rPr lang="de-DE" dirty="0"/>
              <a:t> je </a:t>
            </a:r>
            <a:r>
              <a:rPr lang="de-DE" dirty="0" err="1"/>
              <a:t>dis</a:t>
            </a:r>
            <a:r>
              <a:rPr lang="de-DE" dirty="0"/>
              <a:t>, </a:t>
            </a:r>
            <a:r>
              <a:rPr lang="de-DE" i="1" dirty="0"/>
              <a:t>la </a:t>
            </a:r>
            <a:r>
              <a:rPr lang="de-DE" i="1" dirty="0" err="1"/>
              <a:t>terre</a:t>
            </a:r>
            <a:r>
              <a:rPr lang="de-DE" i="1" dirty="0"/>
              <a:t> </a:t>
            </a:r>
            <a:r>
              <a:rPr lang="de-DE" i="1" dirty="0" err="1"/>
              <a:t>est</a:t>
            </a:r>
            <a:r>
              <a:rPr lang="de-DE" i="1" dirty="0"/>
              <a:t> </a:t>
            </a:r>
            <a:r>
              <a:rPr lang="de-DE" i="1" dirty="0" err="1"/>
              <a:t>ronde</a:t>
            </a:r>
            <a:r>
              <a:rPr lang="de-DE" dirty="0"/>
              <a:t>¸ </a:t>
            </a:r>
            <a:r>
              <a:rPr lang="de-DE" dirty="0" err="1"/>
              <a:t>s'appelle</a:t>
            </a:r>
            <a:r>
              <a:rPr lang="de-DE" i="1" dirty="0"/>
              <a:t> </a:t>
            </a:r>
            <a:r>
              <a:rPr lang="de-DE" cap="small" dirty="0"/>
              <a:t>Proposition ;</a:t>
            </a:r>
            <a:r>
              <a:rPr lang="de-DE" dirty="0"/>
              <a:t> </a:t>
            </a:r>
            <a:r>
              <a:rPr lang="de-DE" dirty="0" err="1"/>
              <a:t>toute</a:t>
            </a:r>
            <a:r>
              <a:rPr lang="de-DE" dirty="0"/>
              <a:t> </a:t>
            </a:r>
            <a:r>
              <a:rPr lang="de-DE" dirty="0" err="1"/>
              <a:t>proposition</a:t>
            </a:r>
            <a:r>
              <a:rPr lang="de-DE" dirty="0"/>
              <a:t> </a:t>
            </a:r>
            <a:r>
              <a:rPr lang="de-DE" dirty="0" err="1"/>
              <a:t>enferme</a:t>
            </a:r>
            <a:r>
              <a:rPr lang="de-DE" dirty="0"/>
              <a:t> </a:t>
            </a:r>
            <a:r>
              <a:rPr lang="de-DE" dirty="0" err="1"/>
              <a:t>nécessairement</a:t>
            </a:r>
            <a:r>
              <a:rPr lang="de-DE" dirty="0"/>
              <a:t> </a:t>
            </a:r>
            <a:r>
              <a:rPr lang="de-DE" dirty="0" err="1"/>
              <a:t>deux</a:t>
            </a:r>
            <a:r>
              <a:rPr lang="de-DE" dirty="0"/>
              <a:t> </a:t>
            </a:r>
            <a:r>
              <a:rPr lang="de-DE" dirty="0" err="1"/>
              <a:t>termes</a:t>
            </a:r>
            <a:r>
              <a:rPr lang="de-DE" dirty="0"/>
              <a:t>; </a:t>
            </a:r>
            <a:r>
              <a:rPr lang="de-DE" dirty="0" err="1"/>
              <a:t>l'un</a:t>
            </a:r>
            <a:r>
              <a:rPr lang="de-DE" dirty="0"/>
              <a:t> </a:t>
            </a:r>
            <a:r>
              <a:rPr lang="de-DE" dirty="0" err="1"/>
              <a:t>appelé</a:t>
            </a:r>
            <a:r>
              <a:rPr lang="de-DE" dirty="0"/>
              <a:t> </a:t>
            </a:r>
            <a:r>
              <a:rPr lang="de-DE" i="1" dirty="0" err="1"/>
              <a:t>sujet</a:t>
            </a:r>
            <a:r>
              <a:rPr lang="de-DE" dirty="0"/>
              <a:t>, </a:t>
            </a:r>
            <a:r>
              <a:rPr lang="de-DE" dirty="0" err="1"/>
              <a:t>qui</a:t>
            </a:r>
            <a:r>
              <a:rPr lang="de-DE" dirty="0"/>
              <a:t> </a:t>
            </a:r>
            <a:r>
              <a:rPr lang="de-DE" dirty="0" err="1"/>
              <a:t>est</a:t>
            </a:r>
            <a:r>
              <a:rPr lang="de-DE" dirty="0"/>
              <a:t> </a:t>
            </a:r>
            <a:r>
              <a:rPr lang="de-DE" dirty="0" err="1"/>
              <a:t>ce</a:t>
            </a:r>
            <a:r>
              <a:rPr lang="de-DE" dirty="0"/>
              <a:t> </a:t>
            </a:r>
            <a:r>
              <a:rPr lang="de-DE" dirty="0" err="1"/>
              <a:t>dont</a:t>
            </a:r>
            <a:r>
              <a:rPr lang="de-DE" dirty="0"/>
              <a:t> on </a:t>
            </a:r>
            <a:r>
              <a:rPr lang="de-DE" dirty="0" err="1"/>
              <a:t>affirme</a:t>
            </a:r>
            <a:r>
              <a:rPr lang="de-DE" dirty="0"/>
              <a:t>, </a:t>
            </a:r>
            <a:r>
              <a:rPr lang="de-DE" dirty="0" err="1"/>
              <a:t>comme</a:t>
            </a:r>
            <a:r>
              <a:rPr lang="de-DE" dirty="0"/>
              <a:t> </a:t>
            </a:r>
            <a:r>
              <a:rPr lang="de-DE" i="1" dirty="0" err="1"/>
              <a:t>terre</a:t>
            </a:r>
            <a:r>
              <a:rPr lang="de-DE" dirty="0"/>
              <a:t>,</a:t>
            </a:r>
            <a:r>
              <a:rPr lang="de-DE" i="1" dirty="0"/>
              <a:t> </a:t>
            </a:r>
            <a:r>
              <a:rPr lang="de-DE" dirty="0"/>
              <a:t>et </a:t>
            </a:r>
            <a:r>
              <a:rPr lang="de-DE" dirty="0" err="1"/>
              <a:t>l'autre</a:t>
            </a:r>
            <a:r>
              <a:rPr lang="de-DE" dirty="0"/>
              <a:t> </a:t>
            </a:r>
            <a:r>
              <a:rPr lang="de-DE" dirty="0" err="1"/>
              <a:t>appelé</a:t>
            </a:r>
            <a:r>
              <a:rPr lang="de-DE" dirty="0"/>
              <a:t> </a:t>
            </a:r>
            <a:r>
              <a:rPr lang="de-DE" i="1" dirty="0" err="1"/>
              <a:t>attribut</a:t>
            </a:r>
            <a:r>
              <a:rPr lang="de-DE" dirty="0"/>
              <a:t>, </a:t>
            </a:r>
            <a:r>
              <a:rPr lang="de-DE" dirty="0" err="1"/>
              <a:t>qui</a:t>
            </a:r>
            <a:r>
              <a:rPr lang="de-DE" dirty="0"/>
              <a:t> </a:t>
            </a:r>
            <a:r>
              <a:rPr lang="de-DE" dirty="0" err="1"/>
              <a:t>est</a:t>
            </a:r>
            <a:r>
              <a:rPr lang="de-DE" dirty="0"/>
              <a:t> </a:t>
            </a:r>
            <a:r>
              <a:rPr lang="de-DE" dirty="0" err="1"/>
              <a:t>ce</a:t>
            </a:r>
            <a:r>
              <a:rPr lang="de-DE" dirty="0"/>
              <a:t> </a:t>
            </a:r>
            <a:r>
              <a:rPr lang="de-DE" dirty="0" err="1"/>
              <a:t>qu'on</a:t>
            </a:r>
            <a:r>
              <a:rPr lang="de-DE" dirty="0"/>
              <a:t> </a:t>
            </a:r>
            <a:r>
              <a:rPr lang="de-DE" dirty="0" err="1"/>
              <a:t>affirme</a:t>
            </a:r>
            <a:r>
              <a:rPr lang="de-DE" dirty="0"/>
              <a:t>, </a:t>
            </a:r>
            <a:r>
              <a:rPr lang="de-DE" dirty="0" err="1"/>
              <a:t>comme</a:t>
            </a:r>
            <a:r>
              <a:rPr lang="de-DE" dirty="0"/>
              <a:t> </a:t>
            </a:r>
            <a:r>
              <a:rPr lang="de-DE" i="1" dirty="0" err="1"/>
              <a:t>ronde</a:t>
            </a:r>
            <a:r>
              <a:rPr lang="de-DE" dirty="0"/>
              <a:t> : et de plus la </a:t>
            </a:r>
            <a:r>
              <a:rPr lang="de-DE" b="1" dirty="0" err="1"/>
              <a:t>liaison</a:t>
            </a:r>
            <a:r>
              <a:rPr lang="de-DE" dirty="0"/>
              <a:t> entre </a:t>
            </a:r>
            <a:r>
              <a:rPr lang="de-DE" dirty="0" err="1"/>
              <a:t>ces</a:t>
            </a:r>
            <a:r>
              <a:rPr lang="de-DE" dirty="0"/>
              <a:t> </a:t>
            </a:r>
            <a:r>
              <a:rPr lang="de-DE" dirty="0" err="1"/>
              <a:t>deux</a:t>
            </a:r>
            <a:r>
              <a:rPr lang="de-DE" dirty="0"/>
              <a:t> </a:t>
            </a:r>
            <a:r>
              <a:rPr lang="de-DE" dirty="0" err="1"/>
              <a:t>termes</a:t>
            </a:r>
            <a:r>
              <a:rPr lang="de-DE" dirty="0"/>
              <a:t>, </a:t>
            </a:r>
            <a:r>
              <a:rPr lang="de-DE" i="1" dirty="0" err="1"/>
              <a:t>est</a:t>
            </a:r>
            <a:r>
              <a:rPr lang="de-DE" dirty="0" err="1"/>
              <a:t>.</a:t>
            </a:r>
            <a:r>
              <a:rPr lang="de-DE" dirty="0"/>
              <a:t>" 1660 : </a:t>
            </a:r>
            <a:r>
              <a:rPr lang="de-DE" dirty="0" smtClean="0"/>
              <a:t>23-24 (</a:t>
            </a:r>
            <a:r>
              <a:rPr lang="de-DE" b="1" dirty="0" smtClean="0"/>
              <a:t>fett, FSD)</a:t>
            </a:r>
            <a:endParaRPr lang="fr-FR" dirty="0"/>
          </a:p>
          <a:p>
            <a:pPr marL="0" indent="0">
              <a:buNone/>
            </a:pPr>
            <a:endParaRPr lang="fr-FR" dirty="0"/>
          </a:p>
        </p:txBody>
      </p:sp>
    </p:spTree>
    <p:extLst>
      <p:ext uri="{BB962C8B-B14F-4D97-AF65-F5344CB8AC3E}">
        <p14:creationId xmlns:p14="http://schemas.microsoft.com/office/powerpoint/2010/main" val="2100496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1837</Words>
  <Application>Microsoft Office PowerPoint</Application>
  <PresentationFormat>Grand écran</PresentationFormat>
  <Paragraphs>155</Paragraphs>
  <Slides>31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31</vt:i4>
      </vt:variant>
    </vt:vector>
  </HeadingPairs>
  <TitlesOfParts>
    <vt:vector size="36" baseType="lpstr">
      <vt:lpstr>Arial</vt:lpstr>
      <vt:lpstr>Calibri</vt:lpstr>
      <vt:lpstr>Calibri Light</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Relation und relativ als Analysebegriffe in allgemeinen Grammatiken</vt:lpstr>
      <vt:lpstr>Présentation PowerPoint</vt:lpstr>
      <vt:lpstr>Präpositionen:</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Beauzée, Nicolas 1767. Grammaire générale: ou exposition raisonnée des éléments nécessaires du langage, pour servir de fondement à l'étude de toutes les langues, 2 tomes, Paris: J. Barbon.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Schluss</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sprachtheoretische Diskurs zur Innovation in der Literatursprache und in literarischen Übersetzungen im 18. Jahrhundert</dc:title>
  <dc:creator>Friederike Spitzl-Dupic</dc:creator>
  <cp:lastModifiedBy>F</cp:lastModifiedBy>
  <cp:revision>154</cp:revision>
  <cp:lastPrinted>2017-05-25T10:12:54Z</cp:lastPrinted>
  <dcterms:created xsi:type="dcterms:W3CDTF">2016-06-15T07:04:38Z</dcterms:created>
  <dcterms:modified xsi:type="dcterms:W3CDTF">2017-06-03T15:10:28Z</dcterms:modified>
</cp:coreProperties>
</file>