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6" r:id="rId13"/>
    <p:sldId id="267" r:id="rId14"/>
    <p:sldId id="268" r:id="rId15"/>
    <p:sldId id="269" r:id="rId16"/>
    <p:sldId id="270" r:id="rId17"/>
    <p:sldId id="271" r:id="rId18"/>
    <p:sldId id="272" r:id="rId19"/>
    <p:sldId id="275" r:id="rId20"/>
    <p:sldId id="276" r:id="rId21"/>
    <p:sldId id="273"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2" r:id="rId35"/>
    <p:sldId id="293"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4660"/>
  </p:normalViewPr>
  <p:slideViewPr>
    <p:cSldViewPr snapToGrid="0">
      <p:cViewPr varScale="1">
        <p:scale>
          <a:sx n="71" d="100"/>
          <a:sy n="71" d="100"/>
        </p:scale>
        <p:origin x="6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130210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288693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374355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378669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54158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397054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259307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106839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179496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233798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8BCF09-07BA-4BF7-83F7-7CCD515664D1}" type="datetimeFigureOut">
              <a:rPr lang="fr-FR" smtClean="0"/>
              <a:t>05/11/2016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84173C-FB2E-4550-9985-D21E84B17E9A}" type="slidenum">
              <a:rPr lang="fr-FR" smtClean="0"/>
              <a:t>‹N°›</a:t>
            </a:fld>
            <a:endParaRPr lang="fr-FR" dirty="0"/>
          </a:p>
        </p:txBody>
      </p:sp>
    </p:spTree>
    <p:extLst>
      <p:ext uri="{BB962C8B-B14F-4D97-AF65-F5344CB8AC3E}">
        <p14:creationId xmlns:p14="http://schemas.microsoft.com/office/powerpoint/2010/main" val="420495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BCF09-07BA-4BF7-83F7-7CCD515664D1}" type="datetimeFigureOut">
              <a:rPr lang="fr-FR" smtClean="0"/>
              <a:t>05/11/2016</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4173C-FB2E-4550-9985-D21E84B17E9A}" type="slidenum">
              <a:rPr lang="fr-FR" smtClean="0"/>
              <a:t>‹N°›</a:t>
            </a:fld>
            <a:endParaRPr lang="fr-FR" dirty="0"/>
          </a:p>
        </p:txBody>
      </p:sp>
    </p:spTree>
    <p:extLst>
      <p:ext uri="{BB962C8B-B14F-4D97-AF65-F5344CB8AC3E}">
        <p14:creationId xmlns:p14="http://schemas.microsoft.com/office/powerpoint/2010/main" val="473947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wikipedia.org/wiki/Malerei" TargetMode="External"/><Relationship Id="rId2" Type="http://schemas.openxmlformats.org/officeDocument/2006/relationships/hyperlink" Target="https://de.wikipedia.org/wiki/Film" TargetMode="External"/><Relationship Id="rId1" Type="http://schemas.openxmlformats.org/officeDocument/2006/relationships/slideLayout" Target="../slideLayouts/slideLayout2.xml"/><Relationship Id="rId5" Type="http://schemas.openxmlformats.org/officeDocument/2006/relationships/hyperlink" Target="https://de.wikipedia.org/wiki/Fiktion" TargetMode="External"/><Relationship Id="rId4" Type="http://schemas.openxmlformats.org/officeDocument/2006/relationships/hyperlink" Target="https://de.wikipedia.org/wiki/Darstellung_(Wiedergab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wikipedia.org/wiki/Literatu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3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3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2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2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erliner-zeitung.de/kohl-von-quasthoff-1562613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gutenberg.spiegel.de/buch/der-mann-ohne-eigenschaften-erstes-buch-7588/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undestube.de/15/134/3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piegel.de/politik/ausland/ceta-eu-staaten-segnen-handelsvertrag-mit-kanada-ab-a-1118818.html" TargetMode="External"/><Relationship Id="rId2" Type="http://schemas.openxmlformats.org/officeDocument/2006/relationships/hyperlink" Target="https://www.cda-bund.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de-DE" dirty="0" smtClean="0"/>
              <a:t>Der parenthetische Einschub in Kommentarfunktion </a:t>
            </a:r>
            <a:endParaRPr lang="fr-FR" dirty="0"/>
          </a:p>
        </p:txBody>
      </p:sp>
      <p:pic>
        <p:nvPicPr>
          <p:cNvPr id="4" name="Image 3"/>
          <p:cNvPicPr>
            <a:picLocks noChangeAspect="1"/>
          </p:cNvPicPr>
          <p:nvPr/>
        </p:nvPicPr>
        <p:blipFill>
          <a:blip r:embed="rId2"/>
          <a:stretch>
            <a:fillRect/>
          </a:stretch>
        </p:blipFill>
        <p:spPr>
          <a:xfrm>
            <a:off x="3689397" y="341268"/>
            <a:ext cx="4740707" cy="1378040"/>
          </a:xfrm>
          <a:prstGeom prst="rect">
            <a:avLst/>
          </a:prstGeom>
        </p:spPr>
      </p:pic>
      <p:sp>
        <p:nvSpPr>
          <p:cNvPr id="3" name="Sous-titre 2"/>
          <p:cNvSpPr>
            <a:spLocks noGrp="1"/>
          </p:cNvSpPr>
          <p:nvPr>
            <p:ph type="subTitle" idx="1"/>
          </p:nvPr>
        </p:nvSpPr>
        <p:spPr/>
        <p:txBody>
          <a:bodyPr/>
          <a:lstStyle/>
          <a:p>
            <a:r>
              <a:rPr lang="fr-FR" dirty="0" smtClean="0"/>
              <a:t>Friederike SPITZL-DUPIC, Université Clermont Auvergne, Université Blaise Pascal, EA 999, Laboratoire de Recherche sur le Langage</a:t>
            </a:r>
          </a:p>
          <a:p>
            <a:endParaRPr lang="de-DE" dirty="0"/>
          </a:p>
          <a:p>
            <a:endParaRPr lang="fr-FR" dirty="0"/>
          </a:p>
        </p:txBody>
      </p:sp>
      <p:pic>
        <p:nvPicPr>
          <p:cNvPr id="5" name="Shape 30"/>
          <p:cNvPicPr preferRelativeResize="0"/>
          <p:nvPr/>
        </p:nvPicPr>
        <p:blipFill rotWithShape="1">
          <a:blip r:embed="rId3">
            <a:alphaModFix/>
          </a:blip>
          <a:srcRect l="34789"/>
          <a:stretch/>
        </p:blipFill>
        <p:spPr>
          <a:xfrm>
            <a:off x="-1" y="5061398"/>
            <a:ext cx="6349285" cy="1863278"/>
          </a:xfrm>
          <a:prstGeom prst="rect">
            <a:avLst/>
          </a:prstGeom>
          <a:noFill/>
          <a:ln>
            <a:noFill/>
          </a:ln>
        </p:spPr>
      </p:pic>
    </p:spTree>
    <p:extLst>
      <p:ext uri="{BB962C8B-B14F-4D97-AF65-F5344CB8AC3E}">
        <p14:creationId xmlns:p14="http://schemas.microsoft.com/office/powerpoint/2010/main" val="635199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lvl="0" indent="-514350">
              <a:buFont typeface="+mj-lt"/>
              <a:buAutoNum type="arabicPeriod" startAt="3"/>
            </a:pPr>
            <a:r>
              <a:rPr lang="de-DE" dirty="0"/>
              <a:t>Er hatte bekommen</a:t>
            </a:r>
            <a:r>
              <a:rPr lang="de-DE" b="1" dirty="0"/>
              <a:t>, </a:t>
            </a:r>
            <a:r>
              <a:rPr lang="de-DE" b="1" i="1" dirty="0"/>
              <a:t>was er wollte</a:t>
            </a:r>
            <a:r>
              <a:rPr lang="de-DE" b="1" dirty="0"/>
              <a:t> – mich –,</a:t>
            </a:r>
            <a:r>
              <a:rPr lang="de-DE" dirty="0"/>
              <a:t> und das machte ihn </a:t>
            </a:r>
            <a:r>
              <a:rPr lang="de-DE" dirty="0" smtClean="0"/>
              <a:t>nachgiebig […] </a:t>
            </a:r>
            <a:r>
              <a:rPr lang="de-DE" sz="2600" dirty="0"/>
              <a:t>(Schmitter, Elke: Frau </a:t>
            </a:r>
            <a:r>
              <a:rPr lang="de-DE" sz="2600" dirty="0" err="1"/>
              <a:t>Sartoris</a:t>
            </a:r>
            <a:r>
              <a:rPr lang="de-DE" sz="2600" dirty="0"/>
              <a:t>, Berlin: </a:t>
            </a:r>
            <a:r>
              <a:rPr lang="de-DE" sz="2600" dirty="0" err="1"/>
              <a:t>BvT</a:t>
            </a:r>
            <a:r>
              <a:rPr lang="de-DE" sz="2600" dirty="0"/>
              <a:t> 2000[2002], S. 55)</a:t>
            </a:r>
            <a:endParaRPr lang="fr-FR" dirty="0"/>
          </a:p>
          <a:p>
            <a:pPr marL="514350" lvl="0" indent="-514350">
              <a:buFont typeface="+mj-lt"/>
              <a:buAutoNum type="arabicPeriod" startAt="3"/>
            </a:pPr>
            <a:r>
              <a:rPr lang="de-DE" b="1" i="1" dirty="0" smtClean="0"/>
              <a:t>Fiktion</a:t>
            </a:r>
            <a:r>
              <a:rPr lang="de-DE" dirty="0" smtClean="0"/>
              <a:t> </a:t>
            </a:r>
            <a:r>
              <a:rPr lang="de-DE" b="1" dirty="0"/>
              <a:t>(lat. </a:t>
            </a:r>
            <a:r>
              <a:rPr lang="de-DE" b="1" dirty="0" err="1"/>
              <a:t>fictio</a:t>
            </a:r>
            <a:r>
              <a:rPr lang="de-DE" b="1" dirty="0"/>
              <a:t>, „Gestaltung“, „Personifikation“, „Erdichtung“ von fingere „gestalten“, „formen“, „sich ausdenken“)</a:t>
            </a:r>
            <a:r>
              <a:rPr lang="de-DE" dirty="0"/>
              <a:t> bezeichnet die Schaffung einer eigenen Welt durch Literatur, </a:t>
            </a:r>
            <a:r>
              <a:rPr lang="de-DE" u="sng" dirty="0">
                <a:hlinkClick r:id="rId2" tooltip="Film"/>
              </a:rPr>
              <a:t>Film</a:t>
            </a:r>
            <a:r>
              <a:rPr lang="de-DE" dirty="0"/>
              <a:t>, </a:t>
            </a:r>
            <a:r>
              <a:rPr lang="de-DE" u="sng" dirty="0">
                <a:hlinkClick r:id="rId3" tooltip="Malerei"/>
              </a:rPr>
              <a:t>Malerei</a:t>
            </a:r>
            <a:r>
              <a:rPr lang="de-DE" dirty="0"/>
              <a:t> oder andere Formen der </a:t>
            </a:r>
            <a:r>
              <a:rPr lang="de-DE" u="sng" dirty="0">
                <a:hlinkClick r:id="rId4" tooltip="Darstellung (Wiedergabe)"/>
              </a:rPr>
              <a:t>Darstellung</a:t>
            </a:r>
            <a:r>
              <a:rPr lang="de-DE" dirty="0"/>
              <a:t> sowie den Umgang mit einer solchen Welt</a:t>
            </a:r>
            <a:r>
              <a:rPr lang="de-DE" dirty="0" smtClean="0"/>
              <a:t>. </a:t>
            </a:r>
            <a:r>
              <a:rPr lang="de-DE" sz="2200" u="sng" dirty="0">
                <a:hlinkClick r:id="rId5"/>
              </a:rPr>
              <a:t>https://de.wikipedia.org/wiki/Fiktion</a:t>
            </a:r>
            <a:r>
              <a:rPr lang="de-DE" sz="2200" dirty="0"/>
              <a:t>, Abruf 29.10.2016</a:t>
            </a:r>
            <a:r>
              <a:rPr lang="de-DE" sz="2200" dirty="0" smtClean="0"/>
              <a:t>)</a:t>
            </a:r>
            <a:endParaRPr lang="fr-FR" dirty="0"/>
          </a:p>
        </p:txBody>
      </p:sp>
    </p:spTree>
    <p:extLst>
      <p:ext uri="{BB962C8B-B14F-4D97-AF65-F5344CB8AC3E}">
        <p14:creationId xmlns:p14="http://schemas.microsoft.com/office/powerpoint/2010/main" val="402816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Font typeface="+mj-lt"/>
              <a:buAutoNum type="arabicPeriod" startAt="5"/>
            </a:pPr>
            <a:r>
              <a:rPr lang="de-DE" dirty="0" smtClean="0"/>
              <a:t>Besprochen </a:t>
            </a:r>
            <a:r>
              <a:rPr lang="de-DE" dirty="0"/>
              <a:t>wird in den </a:t>
            </a:r>
            <a:r>
              <a:rPr lang="de-DE" b="1" i="1" dirty="0"/>
              <a:t>nationalen Philologien (wie der Germanistik, der Romanistik, der Anglistik)</a:t>
            </a:r>
            <a:r>
              <a:rPr lang="de-DE" dirty="0"/>
              <a:t>, die die Ausgestaltung der nationalen Literaturen im 19. Jahrhundert im Wesentlichen vorantrieben, nahezu ausschließlich „hohe“ Literatu</a:t>
            </a:r>
            <a:r>
              <a:rPr lang="de-DE" b="1" i="1" dirty="0"/>
              <a:t>r. </a:t>
            </a:r>
            <a:r>
              <a:rPr lang="de-DE" dirty="0"/>
              <a:t>(</a:t>
            </a:r>
            <a:r>
              <a:rPr lang="de-DE" u="sng" dirty="0">
                <a:hlinkClick r:id="rId2"/>
              </a:rPr>
              <a:t>https://de.wikipedia.org/wiki/Literatur</a:t>
            </a:r>
            <a:r>
              <a:rPr lang="de-DE" dirty="0"/>
              <a:t>, Abruf 29.10.2016)</a:t>
            </a:r>
            <a:endParaRPr lang="de-DE" b="1" i="1" dirty="0" smtClean="0"/>
          </a:p>
          <a:p>
            <a:pPr marL="514350" indent="-514350">
              <a:buFont typeface="+mj-lt"/>
              <a:buAutoNum type="arabicPeriod" startAt="5"/>
            </a:pPr>
            <a:r>
              <a:rPr lang="de-DE" dirty="0" smtClean="0"/>
              <a:t>In </a:t>
            </a:r>
            <a:r>
              <a:rPr lang="de-DE" b="1" i="1" dirty="0"/>
              <a:t>dem Hotel</a:t>
            </a:r>
            <a:r>
              <a:rPr lang="de-DE" b="1" dirty="0"/>
              <a:t> – eigentlich: </a:t>
            </a:r>
            <a:r>
              <a:rPr lang="de-DE" b="1" i="1" dirty="0" err="1"/>
              <a:t>hostal</a:t>
            </a:r>
            <a:r>
              <a:rPr lang="de-DE" b="1" i="1" dirty="0"/>
              <a:t> </a:t>
            </a:r>
            <a:r>
              <a:rPr lang="de-DE" b="1" dirty="0"/>
              <a:t>–</a:t>
            </a:r>
            <a:r>
              <a:rPr lang="de-DE" dirty="0"/>
              <a:t> gab es kein Frühstück [...] </a:t>
            </a:r>
            <a:r>
              <a:rPr lang="fr-FR" dirty="0"/>
              <a:t>(Eugen Ruge. </a:t>
            </a:r>
            <a:r>
              <a:rPr lang="fr-FR" i="1" dirty="0"/>
              <a:t>Cabo de </a:t>
            </a:r>
            <a:r>
              <a:rPr lang="fr-FR" i="1" dirty="0" err="1"/>
              <a:t>Gata</a:t>
            </a:r>
            <a:r>
              <a:rPr lang="fr-FR" dirty="0"/>
              <a:t>, 57</a:t>
            </a:r>
            <a:r>
              <a:rPr lang="fr-FR" dirty="0" smtClean="0"/>
              <a:t>) </a:t>
            </a:r>
            <a:endParaRPr lang="fr-FR" dirty="0"/>
          </a:p>
        </p:txBody>
      </p:sp>
    </p:spTree>
    <p:extLst>
      <p:ext uri="{BB962C8B-B14F-4D97-AF65-F5344CB8AC3E}">
        <p14:creationId xmlns:p14="http://schemas.microsoft.com/office/powerpoint/2010/main" val="402816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marL="514350" indent="-514350">
              <a:buFont typeface="+mj-lt"/>
              <a:buAutoNum type="arabicPeriod" startAt="7"/>
            </a:pPr>
            <a:r>
              <a:rPr lang="de-DE" dirty="0"/>
              <a:t>Mit </a:t>
            </a:r>
            <a:r>
              <a:rPr lang="de-DE" b="1" i="1" dirty="0"/>
              <a:t>zwei kräftigen Schlägen</a:t>
            </a:r>
            <a:r>
              <a:rPr lang="de-DE" b="1" dirty="0"/>
              <a:t> – tack-tack!</a:t>
            </a:r>
            <a:r>
              <a:rPr lang="de-DE" dirty="0"/>
              <a:t> – klopfe ich den festgebackenen, alten Kaffeepuck aus dem Trichtereinsatz. (Eugen Ruge. </a:t>
            </a:r>
            <a:r>
              <a:rPr lang="de-DE" i="1" dirty="0"/>
              <a:t>Cabo de Gata</a:t>
            </a:r>
            <a:r>
              <a:rPr lang="de-DE" dirty="0"/>
              <a:t>, 176</a:t>
            </a:r>
            <a:r>
              <a:rPr lang="de-DE" dirty="0" smtClean="0"/>
              <a:t>)</a:t>
            </a:r>
          </a:p>
          <a:p>
            <a:pPr marL="514350" indent="-514350">
              <a:buFont typeface="+mj-lt"/>
              <a:buAutoNum type="arabicPeriod" startAt="7"/>
            </a:pPr>
            <a:r>
              <a:rPr lang="de-DE" dirty="0" smtClean="0"/>
              <a:t>Wir </a:t>
            </a:r>
            <a:r>
              <a:rPr lang="de-DE" dirty="0"/>
              <a:t>saßen ganz fröhlich zusammen</a:t>
            </a:r>
            <a:r>
              <a:rPr lang="de-DE" b="1" i="1" dirty="0"/>
              <a:t>, als noch einmal die Tür aufging –</a:t>
            </a:r>
            <a:r>
              <a:rPr lang="de-DE" b="1" dirty="0"/>
              <a:t> es war inzwischen fast Mitternacht –</a:t>
            </a:r>
            <a:r>
              <a:rPr lang="de-DE" dirty="0"/>
              <a:t> und meine Tochter hereinkam. </a:t>
            </a:r>
            <a:r>
              <a:rPr lang="de-DE" sz="2100" dirty="0"/>
              <a:t>(Schmitter, Elke: Frau </a:t>
            </a:r>
            <a:r>
              <a:rPr lang="de-DE" sz="2100" dirty="0" err="1"/>
              <a:t>Sartoris</a:t>
            </a:r>
            <a:r>
              <a:rPr lang="de-DE" sz="2100" dirty="0"/>
              <a:t>, Berlin: </a:t>
            </a:r>
            <a:r>
              <a:rPr lang="de-DE" sz="2100" dirty="0" err="1"/>
              <a:t>BvT</a:t>
            </a:r>
            <a:r>
              <a:rPr lang="de-DE" sz="2100" dirty="0"/>
              <a:t> 2000[2002], S. 139, DWDS</a:t>
            </a:r>
            <a:r>
              <a:rPr lang="de-DE" dirty="0" smtClean="0"/>
              <a:t>)</a:t>
            </a:r>
          </a:p>
          <a:p>
            <a:pPr marL="514350" indent="-514350">
              <a:buFont typeface="+mj-lt"/>
              <a:buAutoNum type="arabicPeriod" startAt="7"/>
            </a:pPr>
            <a:r>
              <a:rPr lang="de-DE" b="1" i="1" dirty="0" smtClean="0"/>
              <a:t>Irgendwann</a:t>
            </a:r>
            <a:r>
              <a:rPr lang="de-DE" dirty="0" smtClean="0"/>
              <a:t> </a:t>
            </a:r>
            <a:r>
              <a:rPr lang="de-DE" b="1" dirty="0" smtClean="0"/>
              <a:t>– nach drei, fünf oder sieben Tagen</a:t>
            </a:r>
            <a:r>
              <a:rPr lang="de-DE" dirty="0" smtClean="0"/>
              <a:t> – mache ich vorsichtig die Tür zu. Sie [</a:t>
            </a:r>
            <a:r>
              <a:rPr lang="de-DE" i="1" dirty="0" smtClean="0"/>
              <a:t>i.e. </a:t>
            </a:r>
            <a:r>
              <a:rPr lang="de-DE" dirty="0" smtClean="0"/>
              <a:t>die Katze, FSD] akzeptiert es. </a:t>
            </a:r>
            <a:r>
              <a:rPr lang="de-DE" sz="2400" dirty="0" smtClean="0"/>
              <a:t>(Eugen Ruge. </a:t>
            </a:r>
            <a:r>
              <a:rPr lang="de-DE" sz="2400" i="1" dirty="0" smtClean="0"/>
              <a:t>Cabo de Gata</a:t>
            </a:r>
            <a:r>
              <a:rPr lang="de-DE" sz="2400" dirty="0" smtClean="0"/>
              <a:t>, 172)</a:t>
            </a:r>
            <a:endParaRPr lang="fr-FR" dirty="0" smtClean="0"/>
          </a:p>
          <a:p>
            <a:pPr marL="514350" indent="-514350">
              <a:buFont typeface="+mj-lt"/>
              <a:buAutoNum type="arabicPeriod" startAt="7"/>
            </a:pPr>
            <a:r>
              <a:rPr lang="de-DE" dirty="0" smtClean="0"/>
              <a:t>Ich ging bis zur </a:t>
            </a:r>
            <a:r>
              <a:rPr lang="de-DE" b="1" i="1" dirty="0" smtClean="0"/>
              <a:t>Plaza de Colón </a:t>
            </a:r>
            <a:r>
              <a:rPr lang="de-DE" b="1" dirty="0" smtClean="0"/>
              <a:t>– ein runder Platz mit Säule, darauf Kolumbus, der mit großer Geste </a:t>
            </a:r>
            <a:r>
              <a:rPr lang="de-DE" b="1" dirty="0" smtClean="0"/>
              <a:t>übers </a:t>
            </a:r>
            <a:r>
              <a:rPr lang="de-DE" b="1" dirty="0" smtClean="0"/>
              <a:t>Meer </a:t>
            </a:r>
            <a:r>
              <a:rPr lang="de-DE" b="1" dirty="0"/>
              <a:t>wies</a:t>
            </a:r>
            <a:r>
              <a:rPr lang="de-DE" dirty="0" smtClean="0"/>
              <a:t> (allerdings, wie mir auffiel, in die falsche Richtung, nämlich nach Süden) – und bog dann rechts in die </a:t>
            </a:r>
            <a:r>
              <a:rPr lang="de-DE" i="1" dirty="0" err="1" smtClean="0"/>
              <a:t>Rambla</a:t>
            </a:r>
            <a:r>
              <a:rPr lang="de-DE" i="1" dirty="0" smtClean="0"/>
              <a:t> </a:t>
            </a:r>
            <a:r>
              <a:rPr lang="de-DE" dirty="0" smtClean="0"/>
              <a:t>ein [...] </a:t>
            </a:r>
            <a:r>
              <a:rPr lang="de-DE" sz="2400" dirty="0" smtClean="0"/>
              <a:t>(Eugen Ruge. </a:t>
            </a:r>
            <a:r>
              <a:rPr lang="de-DE" sz="2400" i="1" dirty="0" smtClean="0"/>
              <a:t>Cabo de Gata</a:t>
            </a:r>
            <a:r>
              <a:rPr lang="de-DE" sz="2400" dirty="0" smtClean="0"/>
              <a:t>, 49</a:t>
            </a:r>
            <a:r>
              <a:rPr lang="de-DE" dirty="0" smtClean="0"/>
              <a:t>)</a:t>
            </a:r>
          </a:p>
          <a:p>
            <a:pPr marL="514350" indent="-514350">
              <a:buFont typeface="+mj-lt"/>
              <a:buAutoNum type="arabicPeriod" startAt="7"/>
            </a:pPr>
            <a:r>
              <a:rPr lang="de-DE" dirty="0" smtClean="0"/>
              <a:t>Selbst von der nächstliegenden </a:t>
            </a:r>
            <a:r>
              <a:rPr lang="de-DE" b="1" i="1" dirty="0" smtClean="0"/>
              <a:t>Erklärung</a:t>
            </a:r>
            <a:r>
              <a:rPr lang="de-DE" dirty="0" smtClean="0"/>
              <a:t>, </a:t>
            </a:r>
            <a:r>
              <a:rPr lang="de-DE" b="1" i="1" dirty="0" err="1" smtClean="0"/>
              <a:t>daß</a:t>
            </a:r>
            <a:r>
              <a:rPr lang="de-DE" b="1" i="1" dirty="0" smtClean="0"/>
              <a:t> man einen Geisteskranken vor sich habe</a:t>
            </a:r>
            <a:r>
              <a:rPr lang="de-DE" dirty="0" smtClean="0"/>
              <a:t> </a:t>
            </a:r>
            <a:r>
              <a:rPr lang="de-DE" b="1" dirty="0" smtClean="0"/>
              <a:t>– denn </a:t>
            </a:r>
            <a:r>
              <a:rPr lang="de-DE" b="1" dirty="0" err="1" smtClean="0"/>
              <a:t>Moosbrugger</a:t>
            </a:r>
            <a:r>
              <a:rPr lang="de-DE" b="1" dirty="0" smtClean="0"/>
              <a:t> war wegen ähnlicher Verbrechen schon </a:t>
            </a:r>
            <a:r>
              <a:rPr lang="de-DE" b="1" dirty="0" err="1" smtClean="0"/>
              <a:t>einigemal</a:t>
            </a:r>
            <a:r>
              <a:rPr lang="de-DE" b="1" dirty="0" smtClean="0"/>
              <a:t> in Irrenhäusern gewesen –</a:t>
            </a:r>
            <a:r>
              <a:rPr lang="de-DE" dirty="0" smtClean="0"/>
              <a:t> machten sie wenig Gebrauch […] </a:t>
            </a:r>
            <a:r>
              <a:rPr lang="de-DE" sz="2300" dirty="0" smtClean="0"/>
              <a:t>(Musil …)</a:t>
            </a:r>
            <a:endParaRPr lang="fr-FR" dirty="0"/>
          </a:p>
        </p:txBody>
      </p:sp>
    </p:spTree>
    <p:extLst>
      <p:ext uri="{BB962C8B-B14F-4D97-AF65-F5344CB8AC3E}">
        <p14:creationId xmlns:p14="http://schemas.microsoft.com/office/powerpoint/2010/main" val="15137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514350" lvl="0" indent="-514350">
              <a:buFont typeface="+mj-lt"/>
              <a:buAutoNum type="arabicPeriod" startAt="12"/>
            </a:pPr>
            <a:r>
              <a:rPr lang="de-DE" b="1" i="1" dirty="0"/>
              <a:t>Der zweite Akt</a:t>
            </a:r>
            <a:r>
              <a:rPr lang="de-DE" dirty="0"/>
              <a:t> </a:t>
            </a:r>
            <a:r>
              <a:rPr lang="de-DE" b="1" dirty="0"/>
              <a:t>– </a:t>
            </a:r>
            <a:r>
              <a:rPr lang="de-DE" b="1" dirty="0" err="1"/>
              <a:t>Guste</a:t>
            </a:r>
            <a:r>
              <a:rPr lang="de-DE" b="1" dirty="0"/>
              <a:t> aß noch immer, sanft hingegeben, </a:t>
            </a:r>
            <a:r>
              <a:rPr lang="de-DE" b="1" dirty="0" err="1"/>
              <a:t>Pralinees</a:t>
            </a:r>
            <a:r>
              <a:rPr lang="de-DE" b="1" dirty="0"/>
              <a:t> –</a:t>
            </a:r>
            <a:r>
              <a:rPr lang="de-DE" dirty="0"/>
              <a:t> brachte zunächst in erhebender Weise den Gegensatz zur Anschauung </a:t>
            </a:r>
            <a:r>
              <a:rPr lang="de-DE" dirty="0" smtClean="0"/>
              <a:t>[…] (</a:t>
            </a:r>
            <a:r>
              <a:rPr lang="de-DE" dirty="0"/>
              <a:t>H. Mann, </a:t>
            </a:r>
            <a:r>
              <a:rPr lang="de-DE" i="1" dirty="0"/>
              <a:t>Der Untertan, </a:t>
            </a:r>
            <a:r>
              <a:rPr lang="de-DE" dirty="0"/>
              <a:t>374)</a:t>
            </a:r>
            <a:endParaRPr lang="fr-FR" dirty="0"/>
          </a:p>
          <a:p>
            <a:pPr marL="514350" lvl="0" indent="-514350">
              <a:buFont typeface="+mj-lt"/>
              <a:buAutoNum type="arabicPeriod" startAt="12"/>
            </a:pPr>
            <a:r>
              <a:rPr lang="de-DE" dirty="0" smtClean="0"/>
              <a:t>Ich </a:t>
            </a:r>
            <a:r>
              <a:rPr lang="de-DE" dirty="0"/>
              <a:t>hole die Katzenfutterdose aus dem Schrank, öffne </a:t>
            </a:r>
            <a:r>
              <a:rPr lang="de-DE" dirty="0" err="1"/>
              <a:t>ssie</a:t>
            </a:r>
            <a:r>
              <a:rPr lang="de-DE" dirty="0"/>
              <a:t> mit zitternden Fingern. </a:t>
            </a:r>
            <a:r>
              <a:rPr lang="de-DE" b="1" i="1" dirty="0"/>
              <a:t>Kratze mit dem </a:t>
            </a:r>
            <a:r>
              <a:rPr lang="de-DE" b="1" i="1" dirty="0" err="1"/>
              <a:t>Opinelmesser</a:t>
            </a:r>
            <a:r>
              <a:rPr lang="de-DE" b="1" i="1" dirty="0"/>
              <a:t> eine Portion heraus</a:t>
            </a:r>
            <a:r>
              <a:rPr lang="de-DE" dirty="0"/>
              <a:t> – </a:t>
            </a:r>
            <a:r>
              <a:rPr lang="de-DE" b="1" dirty="0"/>
              <a:t>wie viel kann eine Katze auf einmal vertragen?</a:t>
            </a:r>
            <a:r>
              <a:rPr lang="de-DE" dirty="0"/>
              <a:t> – und fülle sie in den gläsernen </a:t>
            </a:r>
            <a:r>
              <a:rPr lang="de-DE" dirty="0" err="1"/>
              <a:t>Aschnebecher</a:t>
            </a:r>
            <a:r>
              <a:rPr lang="de-DE" dirty="0"/>
              <a:t>. (Eugen Ruge. </a:t>
            </a:r>
            <a:r>
              <a:rPr lang="de-DE" i="1" dirty="0"/>
              <a:t>Cabo de Gata</a:t>
            </a:r>
            <a:r>
              <a:rPr lang="de-DE" dirty="0"/>
              <a:t>, 168)</a:t>
            </a:r>
            <a:endParaRPr lang="fr-FR" dirty="0"/>
          </a:p>
          <a:p>
            <a:pPr marL="514350" indent="-514350">
              <a:buFont typeface="+mj-lt"/>
              <a:buAutoNum type="arabicPeriod" startAt="12"/>
            </a:pPr>
            <a:r>
              <a:rPr lang="de-DE" dirty="0" smtClean="0"/>
              <a:t>Und </a:t>
            </a:r>
            <a:r>
              <a:rPr lang="de-DE" dirty="0"/>
              <a:t>wenn das </a:t>
            </a:r>
            <a:r>
              <a:rPr lang="de-DE" b="1" i="1" dirty="0"/>
              <a:t>deutsch</a:t>
            </a:r>
            <a:r>
              <a:rPr lang="de-DE" dirty="0"/>
              <a:t> </a:t>
            </a:r>
            <a:r>
              <a:rPr lang="de-DE" b="1" i="1" dirty="0"/>
              <a:t>ist</a:t>
            </a:r>
            <a:r>
              <a:rPr lang="de-DE" dirty="0"/>
              <a:t>: </a:t>
            </a:r>
            <a:r>
              <a:rPr lang="de-DE" b="1" i="1" dirty="0"/>
              <a:t>der verbissene Trotz</a:t>
            </a:r>
            <a:r>
              <a:rPr lang="de-DE" dirty="0"/>
              <a:t> </a:t>
            </a:r>
            <a:r>
              <a:rPr lang="de-DE" b="1" dirty="0"/>
              <a:t>– nicht weinen, und ob ich draufgehe, nicht weinen!</a:t>
            </a:r>
            <a:r>
              <a:rPr lang="de-DE" dirty="0"/>
              <a:t> – wenn das deutsch ist, dieser leicht verzogene Mund, die Innerlichkeit, die Stille und das tiefbewegte Meer: dann ist die Höflich [i.e. eine Schauspielerin, FSD] ein Stück Deutschland, wo es am besten ist. </a:t>
            </a:r>
            <a:r>
              <a:rPr lang="de-DE" i="1" dirty="0" smtClean="0"/>
              <a:t>(vgl. Tucholsky-GW Bd. 1, S. 200]</a:t>
            </a:r>
            <a:r>
              <a:rPr lang="fr-FR" dirty="0" smtClean="0"/>
              <a:t> </a:t>
            </a:r>
            <a:endParaRPr lang="fr-FR" dirty="0"/>
          </a:p>
          <a:p>
            <a:pPr marL="0" indent="0">
              <a:buNone/>
            </a:pPr>
            <a:endParaRPr lang="fr-FR" dirty="0"/>
          </a:p>
        </p:txBody>
      </p:sp>
    </p:spTree>
    <p:extLst>
      <p:ext uri="{BB962C8B-B14F-4D97-AF65-F5344CB8AC3E}">
        <p14:creationId xmlns:p14="http://schemas.microsoft.com/office/powerpoint/2010/main" val="109493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lvl="0" indent="-514350">
              <a:buFont typeface="+mj-lt"/>
              <a:buAutoNum type="arabicPeriod" startAt="15"/>
            </a:pPr>
            <a:r>
              <a:rPr lang="de-DE" b="1" i="1" dirty="0"/>
              <a:t>Der Ahorn </a:t>
            </a:r>
            <a:r>
              <a:rPr lang="de-DE" b="1" dirty="0"/>
              <a:t>(war es Ahorn?) </a:t>
            </a:r>
            <a:r>
              <a:rPr lang="de-DE" dirty="0"/>
              <a:t>[...]</a:t>
            </a:r>
            <a:r>
              <a:rPr lang="de-DE" b="1" dirty="0"/>
              <a:t> </a:t>
            </a:r>
            <a:r>
              <a:rPr lang="de-DE" dirty="0"/>
              <a:t>verfärbte sich schon [...] (Eugen Ruge. </a:t>
            </a:r>
            <a:r>
              <a:rPr lang="de-DE" i="1" dirty="0"/>
              <a:t>Cabo de Gata</a:t>
            </a:r>
            <a:r>
              <a:rPr lang="de-DE" dirty="0"/>
              <a:t>, 17)</a:t>
            </a:r>
            <a:endParaRPr lang="fr-FR" dirty="0"/>
          </a:p>
          <a:p>
            <a:pPr marL="514350" lvl="0" indent="-514350">
              <a:buFont typeface="+mj-lt"/>
              <a:buAutoNum type="arabicPeriod" startAt="15"/>
            </a:pPr>
            <a:r>
              <a:rPr lang="de-DE" dirty="0"/>
              <a:t>Aber vermutlich habe ich diesen Gedanken nie so gedacht. Vermutlich näherte er sich, wie jeder Gedanke, in vorsprachlicher Form. Und </a:t>
            </a:r>
            <a:r>
              <a:rPr lang="de-DE" b="1" i="1" dirty="0"/>
              <a:t>vermutlich </a:t>
            </a:r>
            <a:r>
              <a:rPr lang="de-DE" b="1" dirty="0"/>
              <a:t>– und  das kommt meiner Erinnerung am nächsten </a:t>
            </a:r>
            <a:r>
              <a:rPr lang="de-DE" dirty="0"/>
              <a:t>– erschien er mit der typischen, nicht messbaren Verzögerung an der Oberfläche meines Bewusstseins als ein einziges </a:t>
            </a:r>
            <a:r>
              <a:rPr lang="de-DE" dirty="0" smtClean="0"/>
              <a:t>[…]: </a:t>
            </a:r>
            <a:r>
              <a:rPr lang="de-DE" dirty="0"/>
              <a:t>FALLE. </a:t>
            </a:r>
            <a:r>
              <a:rPr lang="fr-FR" dirty="0"/>
              <a:t>(Eugen Ruge. </a:t>
            </a:r>
            <a:r>
              <a:rPr lang="fr-FR" i="1" dirty="0"/>
              <a:t>Cabo de </a:t>
            </a:r>
            <a:r>
              <a:rPr lang="fr-FR" i="1" dirty="0" err="1"/>
              <a:t>Gata</a:t>
            </a:r>
            <a:r>
              <a:rPr lang="fr-FR" dirty="0"/>
              <a:t>, 164)</a:t>
            </a:r>
          </a:p>
          <a:p>
            <a:pPr marL="0" indent="0">
              <a:buNone/>
            </a:pPr>
            <a:endParaRPr lang="fr-FR" dirty="0"/>
          </a:p>
        </p:txBody>
      </p:sp>
    </p:spTree>
    <p:extLst>
      <p:ext uri="{BB962C8B-B14F-4D97-AF65-F5344CB8AC3E}">
        <p14:creationId xmlns:p14="http://schemas.microsoft.com/office/powerpoint/2010/main" val="179697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Font typeface="+mj-lt"/>
              <a:buAutoNum type="arabicPeriod" startAt="17"/>
            </a:pPr>
            <a:r>
              <a:rPr lang="de-DE" b="1" i="1" dirty="0"/>
              <a:t>Direktor </a:t>
            </a:r>
            <a:r>
              <a:rPr lang="de-DE" b="1" i="1" dirty="0" err="1"/>
              <a:t>Fischel</a:t>
            </a:r>
            <a:r>
              <a:rPr lang="de-DE" b="1" i="1" dirty="0"/>
              <a:t> –</a:t>
            </a:r>
            <a:r>
              <a:rPr lang="de-DE" b="1" dirty="0"/>
              <a:t> denn so hieß er, Direktor Leo </a:t>
            </a:r>
            <a:r>
              <a:rPr lang="de-DE" b="1" dirty="0" err="1"/>
              <a:t>Fischel</a:t>
            </a:r>
            <a:r>
              <a:rPr lang="de-DE" b="1" dirty="0"/>
              <a:t> von der Lloyd-Bank, eigentlich nur Prokurist mit dem Titel Direktor, – Ulrich durfte sich seinen jüngeren Freund aus früheren Zeiten nennen und war bei seinem letzten Aufenthalt </a:t>
            </a:r>
            <a:r>
              <a:rPr lang="de-DE" b="1" u="sng" dirty="0"/>
              <a:t>mit seiner Tochter Gerda</a:t>
            </a:r>
            <a:r>
              <a:rPr lang="de-DE" b="1" dirty="0"/>
              <a:t> recht befreundet gewesen, hatte sie aber seit seiner Rückkehr nur ein </a:t>
            </a:r>
            <a:r>
              <a:rPr lang="de-DE" b="1" dirty="0" err="1"/>
              <a:t>einzigesmal</a:t>
            </a:r>
            <a:r>
              <a:rPr lang="de-DE" b="1" dirty="0"/>
              <a:t> besucht –</a:t>
            </a:r>
            <a:r>
              <a:rPr lang="de-DE" dirty="0"/>
              <a:t> Direktor </a:t>
            </a:r>
            <a:r>
              <a:rPr lang="de-DE" dirty="0" err="1"/>
              <a:t>Fischel</a:t>
            </a:r>
            <a:r>
              <a:rPr lang="de-DE" dirty="0"/>
              <a:t> kannte Se. Erlaucht als einen Mann, der sein Geld arbeiten ließ und mit den Methoden der Zeit Schritt </a:t>
            </a:r>
            <a:r>
              <a:rPr lang="de-DE" dirty="0" smtClean="0"/>
              <a:t>hielt[</a:t>
            </a:r>
            <a:r>
              <a:rPr lang="de-DE" dirty="0" smtClean="0">
                <a:hlinkClick r:id="rId2"/>
              </a:rPr>
              <a:t>…] (Musil: </a:t>
            </a:r>
            <a:r>
              <a:rPr lang="de-DE" u="sng" dirty="0" smtClean="0">
                <a:hlinkClick r:id="rId2"/>
              </a:rPr>
              <a:t>http</a:t>
            </a:r>
            <a:r>
              <a:rPr lang="de-DE" u="sng" dirty="0">
                <a:hlinkClick r:id="rId2"/>
              </a:rPr>
              <a:t>://gutenberg.spiegel.de/buch/der-mann-ohne-eigenschaften-erstes-buch-7588/36</a:t>
            </a:r>
            <a:endParaRPr lang="fr-FR" dirty="0"/>
          </a:p>
        </p:txBody>
      </p:sp>
    </p:spTree>
    <p:extLst>
      <p:ext uri="{BB962C8B-B14F-4D97-AF65-F5344CB8AC3E}">
        <p14:creationId xmlns:p14="http://schemas.microsoft.com/office/powerpoint/2010/main" val="646854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de-DE" sz="3600" b="1" dirty="0" smtClean="0"/>
              <a:t/>
            </a:r>
            <a:br>
              <a:rPr lang="de-DE" sz="3600" b="1" dirty="0" smtClean="0"/>
            </a:br>
            <a:r>
              <a:rPr lang="de-DE" sz="3600" b="1" dirty="0"/>
              <a:t/>
            </a:r>
            <a:br>
              <a:rPr lang="de-DE" sz="3600" b="1" dirty="0"/>
            </a:br>
            <a:r>
              <a:rPr lang="de-DE" sz="3600" b="1" dirty="0" err="1" smtClean="0"/>
              <a:t>II.a</a:t>
            </a:r>
            <a:r>
              <a:rPr lang="de-DE" sz="3600" b="1" dirty="0" smtClean="0"/>
              <a:t> Kommentierende </a:t>
            </a:r>
            <a:r>
              <a:rPr lang="de-DE" sz="3600" b="1" dirty="0"/>
              <a:t>Einschübe, die Referenzobjekte betreffen und eine neue </a:t>
            </a:r>
            <a:r>
              <a:rPr lang="de-DE" sz="3600" b="1" dirty="0" smtClean="0"/>
              <a:t>– kommentierende - Perspektive </a:t>
            </a:r>
            <a:r>
              <a:rPr lang="de-DE" sz="3600" b="1" dirty="0"/>
              <a:t>auf sie entwickeln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de-DE" dirty="0" smtClean="0">
                <a:sym typeface="Wingdings" panose="05000000000000000000" pitchFamily="2" charset="2"/>
              </a:rPr>
              <a:t> Mögliche </a:t>
            </a:r>
            <a:r>
              <a:rPr lang="de-DE" dirty="0" smtClean="0"/>
              <a:t>Kriterien: </a:t>
            </a:r>
          </a:p>
          <a:p>
            <a:r>
              <a:rPr lang="de-DE" dirty="0"/>
              <a:t>partielle </a:t>
            </a:r>
            <a:r>
              <a:rPr lang="de-DE" dirty="0" err="1"/>
              <a:t>Koreferentialität</a:t>
            </a:r>
            <a:r>
              <a:rPr lang="de-DE" dirty="0"/>
              <a:t> zu Ausdrücken der </a:t>
            </a:r>
            <a:r>
              <a:rPr lang="de-DE" i="1" dirty="0" smtClean="0"/>
              <a:t>Quaestio</a:t>
            </a:r>
          </a:p>
          <a:p>
            <a:pPr marL="0" indent="0">
              <a:buNone/>
            </a:pPr>
            <a:r>
              <a:rPr lang="de-DE" dirty="0" smtClean="0"/>
              <a:t>+</a:t>
            </a:r>
          </a:p>
          <a:p>
            <a:r>
              <a:rPr lang="de-DE" dirty="0" smtClean="0"/>
              <a:t>evaluative </a:t>
            </a:r>
            <a:r>
              <a:rPr lang="de-DE" dirty="0"/>
              <a:t>Ausdrücke und </a:t>
            </a:r>
            <a:r>
              <a:rPr lang="de-DE" dirty="0" smtClean="0"/>
              <a:t>Ausdrucksformen (z.B. Exklamationen, Gebrauch von Interjektionen), </a:t>
            </a:r>
          </a:p>
          <a:p>
            <a:r>
              <a:rPr lang="de-DE" dirty="0" smtClean="0"/>
              <a:t>die </a:t>
            </a:r>
            <a:r>
              <a:rPr lang="de-DE" dirty="0"/>
              <a:t>Einführung von Referenzausdrücken, die sich nicht in die </a:t>
            </a:r>
            <a:r>
              <a:rPr lang="de-DE" i="1" dirty="0"/>
              <a:t>Quaestio</a:t>
            </a:r>
            <a:r>
              <a:rPr lang="de-DE" dirty="0"/>
              <a:t> einschreiben </a:t>
            </a:r>
            <a:endParaRPr lang="de-DE" dirty="0" smtClean="0"/>
          </a:p>
          <a:p>
            <a:r>
              <a:rPr lang="de-DE" dirty="0" err="1" smtClean="0"/>
              <a:t>Tempuswechsel</a:t>
            </a:r>
            <a:endParaRPr lang="de-DE" dirty="0" smtClean="0"/>
          </a:p>
          <a:p>
            <a:r>
              <a:rPr lang="de-DE" dirty="0" smtClean="0"/>
              <a:t>Einführung </a:t>
            </a:r>
            <a:r>
              <a:rPr lang="de-DE" dirty="0" smtClean="0"/>
              <a:t>einer 2. Sprecherinstanz</a:t>
            </a:r>
            <a:endParaRPr lang="fr-FR" dirty="0"/>
          </a:p>
        </p:txBody>
      </p:sp>
    </p:spTree>
    <p:extLst>
      <p:ext uri="{BB962C8B-B14F-4D97-AF65-F5344CB8AC3E}">
        <p14:creationId xmlns:p14="http://schemas.microsoft.com/office/powerpoint/2010/main" val="4224350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r>
              <a:rPr lang="de-DE" dirty="0"/>
              <a:t>Er selbst war eigentlich nur durch ganz besondere, später zu erwähnende Umstände in diesen Kreis einbezogen worden und alles das war der Grund, warum er, Ulrichs kaum ansichtig geworden, sich auf ihn gestürzt hatte; </a:t>
            </a:r>
            <a:r>
              <a:rPr lang="de-DE" b="1" i="1" dirty="0"/>
              <a:t>er hatte erfahren, </a:t>
            </a:r>
            <a:r>
              <a:rPr lang="de-DE" b="1" i="1" dirty="0" err="1"/>
              <a:t>daß</a:t>
            </a:r>
            <a:r>
              <a:rPr lang="de-DE" b="1" i="1" dirty="0"/>
              <a:t> Ulrich mit der Sache, und noch dazu in »prominenter Weise«, zu tun habe</a:t>
            </a:r>
            <a:r>
              <a:rPr lang="de-DE" b="1" dirty="0"/>
              <a:t>, – was eine jener unbegreiflichen, aber nicht seltenen </a:t>
            </a:r>
            <a:r>
              <a:rPr lang="de-DE" b="1" dirty="0" err="1"/>
              <a:t>Gerüchtsbildungen</a:t>
            </a:r>
            <a:r>
              <a:rPr lang="de-DE" b="1" dirty="0"/>
              <a:t> war, die das Richtige treffen, ehe es noch richtig ist, –</a:t>
            </a:r>
            <a:r>
              <a:rPr lang="de-DE" dirty="0"/>
              <a:t> und setzte ihm nun wie ein Terzerol die drei Fragen vor die Brust, was er sich eigentlich unter »wahrer Vaterlandsliebe«, »wahrem Fortschritt« und »wahrem Österreich« vorstelle? </a:t>
            </a:r>
            <a:r>
              <a:rPr lang="de-DE" dirty="0">
                <a:hlinkClick r:id="rId2"/>
              </a:rPr>
              <a:t>http://gutenberg.spiegel.de/buch/der-mann-ohne-eigenschaften-erstes-buch-7588/36</a:t>
            </a:r>
            <a:endParaRPr lang="fr-FR" dirty="0"/>
          </a:p>
          <a:p>
            <a:pPr marL="514350" indent="-514350">
              <a:buFont typeface="+mj-lt"/>
              <a:buAutoNum type="arabicPeriod"/>
            </a:pPr>
            <a:endParaRPr lang="fr-FR" dirty="0"/>
          </a:p>
        </p:txBody>
      </p:sp>
    </p:spTree>
    <p:extLst>
      <p:ext uri="{BB962C8B-B14F-4D97-AF65-F5344CB8AC3E}">
        <p14:creationId xmlns:p14="http://schemas.microsoft.com/office/powerpoint/2010/main" val="27478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Font typeface="+mj-lt"/>
              <a:buAutoNum type="arabicPeriod" startAt="2"/>
            </a:pPr>
            <a:r>
              <a:rPr lang="de-DE" dirty="0"/>
              <a:t>Vorläufig hatte v. Meier-Ballot, der Gouverneur, der vom Generaldirektor zu Rate gezogen worden, jedoch selbst den besten Eindruck. Als er die »Anregung« des Grafen Leinsdorf empfing</a:t>
            </a:r>
            <a:r>
              <a:rPr lang="de-DE" b="1" i="1" dirty="0"/>
              <a:t>, trat er vor den Spiegel</a:t>
            </a:r>
            <a:r>
              <a:rPr lang="de-DE" b="1" dirty="0"/>
              <a:t> – natürlich, wenn auch nicht deshalb –</a:t>
            </a:r>
            <a:r>
              <a:rPr lang="de-DE" dirty="0"/>
              <a:t> und es blickte ihm daraus über Frack und Ordenskettchen das wohlgeordnete Gesicht eines bürgerlichen Ministers entgegen, in dem sich von der Härte des Gelds höchstens ganz hinten in den Augen noch etwas </a:t>
            </a:r>
            <a:r>
              <a:rPr lang="de-DE" dirty="0" smtClean="0"/>
              <a:t>hielt […] </a:t>
            </a:r>
            <a:r>
              <a:rPr lang="de-DE" dirty="0"/>
              <a:t>(</a:t>
            </a:r>
            <a:r>
              <a:rPr lang="de-DE" dirty="0">
                <a:hlinkClick r:id="rId2"/>
              </a:rPr>
              <a:t>http://gutenberg.spiegel.de/buch/der-mann-ohne-eigenschaften-erstes-buch-7588/37</a:t>
            </a:r>
            <a:r>
              <a:rPr lang="de-DE" dirty="0" smtClean="0"/>
              <a:t>)</a:t>
            </a:r>
          </a:p>
        </p:txBody>
      </p:sp>
    </p:spTree>
    <p:extLst>
      <p:ext uri="{BB962C8B-B14F-4D97-AF65-F5344CB8AC3E}">
        <p14:creationId xmlns:p14="http://schemas.microsoft.com/office/powerpoint/2010/main" val="31692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3"/>
            </a:pPr>
            <a:r>
              <a:rPr lang="de-DE" dirty="0" err="1" smtClean="0"/>
              <a:t>Diotima</a:t>
            </a:r>
            <a:r>
              <a:rPr lang="de-DE" dirty="0" smtClean="0"/>
              <a:t> </a:t>
            </a:r>
            <a:r>
              <a:rPr lang="de-DE" dirty="0"/>
              <a:t>meinte dann unmittelbar das Wahre in sich zu sehen, ohne sich darum zu bemühen; zarte Erlebnisse, die noch keine Namen trugen, hoben ihre Schleier; und </a:t>
            </a:r>
            <a:r>
              <a:rPr lang="de-DE" b="1" i="1" dirty="0"/>
              <a:t>sie</a:t>
            </a:r>
            <a:r>
              <a:rPr lang="de-DE" dirty="0"/>
              <a:t> </a:t>
            </a:r>
            <a:r>
              <a:rPr lang="de-DE" b="1" i="1" dirty="0"/>
              <a:t>fühlte sich</a:t>
            </a:r>
            <a:r>
              <a:rPr lang="de-DE" b="1" dirty="0"/>
              <a:t> – um nur einiges aus den vielen Beschreibungen anzuführen, die sie in der Literatur dafür vorfand –</a:t>
            </a:r>
            <a:r>
              <a:rPr lang="de-DE" dirty="0"/>
              <a:t> </a:t>
            </a:r>
            <a:r>
              <a:rPr lang="de-DE" b="1" i="1" dirty="0"/>
              <a:t>harmonisch, human, religiös, nah einer Ursprungstiefe, die alles heilig macht, was aus ihr aufsteigt, und alles sündhaft sein </a:t>
            </a:r>
            <a:r>
              <a:rPr lang="de-DE" b="1" i="1" dirty="0" err="1"/>
              <a:t>läßt</a:t>
            </a:r>
            <a:r>
              <a:rPr lang="de-DE" b="1" i="1" dirty="0"/>
              <a:t>, was nicht aus ihrer Quelle kommt</a:t>
            </a:r>
            <a:r>
              <a:rPr lang="de-DE" dirty="0"/>
              <a:t>: </a:t>
            </a:r>
            <a:r>
              <a:rPr lang="de-DE" dirty="0" smtClean="0"/>
              <a:t>(idem: </a:t>
            </a:r>
            <a:r>
              <a:rPr lang="de-DE" dirty="0" smtClean="0">
                <a:hlinkClick r:id="rId2"/>
              </a:rPr>
              <a:t>…26)</a:t>
            </a:r>
            <a:endParaRPr lang="de-DE" dirty="0" smtClean="0"/>
          </a:p>
          <a:p>
            <a:pPr marL="514350" indent="-514350">
              <a:buFont typeface="+mj-lt"/>
              <a:buAutoNum type="arabicPeriod" startAt="3"/>
            </a:pPr>
            <a:r>
              <a:rPr lang="de-DE" dirty="0"/>
              <a:t>Aber um Geld geht es Morton, der schon der überforderten Lady Di zu klassenübergreifender Anbetungswürdigkeit verholfen hatte, selbstverständlich nicht. </a:t>
            </a:r>
            <a:r>
              <a:rPr lang="de-DE" b="1" i="1" dirty="0"/>
              <a:t>Dieser </a:t>
            </a:r>
            <a:r>
              <a:rPr lang="de-DE" b="1" i="1" dirty="0" err="1"/>
              <a:t>Grossmeister</a:t>
            </a:r>
            <a:r>
              <a:rPr lang="de-DE" b="1" i="1" dirty="0"/>
              <a:t> der Verklärung sieht sich</a:t>
            </a:r>
            <a:r>
              <a:rPr lang="de-DE" dirty="0"/>
              <a:t> - o </a:t>
            </a:r>
            <a:r>
              <a:rPr lang="de-DE" b="1" dirty="0"/>
              <a:t>Wunder der Dialektik</a:t>
            </a:r>
            <a:r>
              <a:rPr lang="de-DE" dirty="0"/>
              <a:t> - </a:t>
            </a:r>
            <a:r>
              <a:rPr lang="de-DE" b="1" i="1" dirty="0"/>
              <a:t>als Kämpfer der </a:t>
            </a:r>
            <a:r>
              <a:rPr lang="de-DE" b="1" i="1" dirty="0" smtClean="0"/>
              <a:t>Aufklärung […]</a:t>
            </a:r>
          </a:p>
          <a:p>
            <a:pPr marL="514350" indent="-514350">
              <a:buFont typeface="+mj-lt"/>
              <a:buAutoNum type="arabicPeriod" startAt="3"/>
            </a:pPr>
            <a:endParaRPr lang="de-DE" dirty="0" smtClean="0"/>
          </a:p>
        </p:txBody>
      </p:sp>
    </p:spTree>
    <p:extLst>
      <p:ext uri="{BB962C8B-B14F-4D97-AF65-F5344CB8AC3E}">
        <p14:creationId xmlns:p14="http://schemas.microsoft.com/office/powerpoint/2010/main" val="31692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825624"/>
            <a:ext cx="10515600" cy="4924799"/>
          </a:xfrm>
        </p:spPr>
        <p:txBody>
          <a:bodyPr>
            <a:normAutofit/>
          </a:bodyPr>
          <a:lstStyle/>
          <a:p>
            <a:pPr marL="0" indent="0">
              <a:buNone/>
            </a:pPr>
            <a:r>
              <a:rPr lang="de-DE" dirty="0" smtClean="0"/>
              <a:t>Schottelius 1641: 542 und 1663: 677 : Der </a:t>
            </a:r>
            <a:r>
              <a:rPr lang="de-DE" dirty="0" err="1"/>
              <a:t>Einschluß</a:t>
            </a:r>
            <a:r>
              <a:rPr lang="de-DE" dirty="0"/>
              <a:t> / </a:t>
            </a:r>
            <a:r>
              <a:rPr lang="de-DE" dirty="0" err="1"/>
              <a:t>Parenthesis</a:t>
            </a:r>
            <a:r>
              <a:rPr lang="de-DE" dirty="0"/>
              <a:t>, oder das </a:t>
            </a:r>
            <a:r>
              <a:rPr lang="de-DE" dirty="0" err="1"/>
              <a:t>Einschlußzeichen</a:t>
            </a:r>
            <a:r>
              <a:rPr lang="de-DE" dirty="0"/>
              <a:t> ist / wenn etwa mitten in eine </a:t>
            </a:r>
            <a:r>
              <a:rPr lang="de-DE" dirty="0" err="1"/>
              <a:t>gantze</a:t>
            </a:r>
            <a:r>
              <a:rPr lang="de-DE" dirty="0"/>
              <a:t> Rede / gleichsam </a:t>
            </a:r>
            <a:r>
              <a:rPr lang="de-DE" b="1" i="1" dirty="0"/>
              <a:t>ein andern und </a:t>
            </a:r>
            <a:r>
              <a:rPr lang="de-DE" b="1" i="1" dirty="0" err="1"/>
              <a:t>frömder</a:t>
            </a:r>
            <a:r>
              <a:rPr lang="de-DE" b="1" i="1" dirty="0"/>
              <a:t> Sinn </a:t>
            </a:r>
            <a:r>
              <a:rPr lang="de-DE" dirty="0"/>
              <a:t>eingeschlossen oder eingesetzt wird / der doch </a:t>
            </a:r>
            <a:r>
              <a:rPr lang="de-DE" dirty="0" err="1"/>
              <a:t>wol</a:t>
            </a:r>
            <a:r>
              <a:rPr lang="de-DE" dirty="0"/>
              <a:t> zu ende der Rede </a:t>
            </a:r>
            <a:r>
              <a:rPr lang="de-DE" dirty="0" err="1"/>
              <a:t>hette</a:t>
            </a:r>
            <a:r>
              <a:rPr lang="de-DE" dirty="0"/>
              <a:t> mögen </a:t>
            </a:r>
            <a:r>
              <a:rPr lang="de-DE" dirty="0" err="1"/>
              <a:t>gesetzet</a:t>
            </a:r>
            <a:r>
              <a:rPr lang="de-DE" dirty="0"/>
              <a:t> werden </a:t>
            </a:r>
            <a:r>
              <a:rPr lang="de-DE" dirty="0" smtClean="0"/>
              <a:t>[...]. </a:t>
            </a:r>
            <a:endParaRPr lang="fr-FR" dirty="0"/>
          </a:p>
          <a:p>
            <a:pPr marL="0" indent="0">
              <a:buNone/>
            </a:pPr>
            <a:r>
              <a:rPr lang="de-DE" dirty="0" smtClean="0"/>
              <a:t>Riegel </a:t>
            </a:r>
            <a:r>
              <a:rPr lang="de-DE" dirty="0"/>
              <a:t>/ </a:t>
            </a:r>
            <a:r>
              <a:rPr lang="de-DE" dirty="0" err="1"/>
              <a:t>Pellat</a:t>
            </a:r>
            <a:r>
              <a:rPr lang="de-DE" dirty="0"/>
              <a:t> / </a:t>
            </a:r>
            <a:r>
              <a:rPr lang="de-DE" dirty="0" err="1"/>
              <a:t>Rioul</a:t>
            </a:r>
            <a:r>
              <a:rPr lang="de-DE" dirty="0"/>
              <a:t> (2014</a:t>
            </a:r>
            <a:r>
              <a:rPr lang="de-DE" dirty="0" smtClean="0"/>
              <a:t>): «</a:t>
            </a:r>
            <a:r>
              <a:rPr lang="de-DE" dirty="0"/>
              <a:t> les </a:t>
            </a:r>
            <a:r>
              <a:rPr lang="de-DE" b="1" i="1" dirty="0" err="1"/>
              <a:t>incidentes</a:t>
            </a:r>
            <a:r>
              <a:rPr lang="de-DE" b="1" i="1" dirty="0"/>
              <a:t> </a:t>
            </a:r>
            <a:r>
              <a:rPr lang="de-DE" b="1" i="1" dirty="0" err="1"/>
              <a:t>servent</a:t>
            </a:r>
            <a:r>
              <a:rPr lang="de-DE" b="1" i="1" dirty="0"/>
              <a:t> à </a:t>
            </a:r>
            <a:r>
              <a:rPr lang="de-DE" b="1" i="1" dirty="0" err="1"/>
              <a:t>insérer</a:t>
            </a:r>
            <a:r>
              <a:rPr lang="de-DE" b="1" i="1" dirty="0"/>
              <a:t> </a:t>
            </a:r>
            <a:r>
              <a:rPr lang="de-DE" b="1" i="1" dirty="0" err="1"/>
              <a:t>un</a:t>
            </a:r>
            <a:r>
              <a:rPr lang="de-DE" b="1" i="1" dirty="0"/>
              <a:t> </a:t>
            </a:r>
            <a:r>
              <a:rPr lang="de-DE" b="1" i="1" dirty="0" err="1"/>
              <a:t>commentaire</a:t>
            </a:r>
            <a:r>
              <a:rPr lang="de-DE" dirty="0"/>
              <a:t> </a:t>
            </a:r>
            <a:r>
              <a:rPr lang="de-DE" dirty="0" err="1"/>
              <a:t>sur</a:t>
            </a:r>
            <a:r>
              <a:rPr lang="de-DE" dirty="0"/>
              <a:t> </a:t>
            </a:r>
            <a:r>
              <a:rPr lang="de-DE" dirty="0" err="1"/>
              <a:t>un</a:t>
            </a:r>
            <a:r>
              <a:rPr lang="de-DE" dirty="0"/>
              <a:t> </a:t>
            </a:r>
            <a:r>
              <a:rPr lang="de-DE" dirty="0" err="1"/>
              <a:t>discours</a:t>
            </a:r>
            <a:r>
              <a:rPr lang="de-DE" dirty="0"/>
              <a:t> à </a:t>
            </a:r>
            <a:r>
              <a:rPr lang="de-DE" dirty="0" err="1"/>
              <a:t>l’intérieur</a:t>
            </a:r>
            <a:r>
              <a:rPr lang="de-DE" dirty="0"/>
              <a:t> </a:t>
            </a:r>
            <a:r>
              <a:rPr lang="de-DE" dirty="0" err="1"/>
              <a:t>d’un</a:t>
            </a:r>
            <a:r>
              <a:rPr lang="de-DE" dirty="0"/>
              <a:t> </a:t>
            </a:r>
            <a:r>
              <a:rPr lang="de-DE" dirty="0" err="1"/>
              <a:t>discours</a:t>
            </a:r>
            <a:r>
              <a:rPr lang="de-DE" dirty="0"/>
              <a:t> » (2014</a:t>
            </a:r>
            <a:r>
              <a:rPr lang="de-DE" baseline="30000" dirty="0"/>
              <a:t>5 </a:t>
            </a:r>
            <a:r>
              <a:rPr lang="de-DE" dirty="0"/>
              <a:t>: 770, ital. FSD) </a:t>
            </a:r>
          </a:p>
          <a:p>
            <a:pPr marL="0" indent="0">
              <a:buNone/>
            </a:pPr>
            <a:r>
              <a:rPr lang="de-DE" dirty="0" smtClean="0"/>
              <a:t>Helbig / </a:t>
            </a:r>
            <a:r>
              <a:rPr lang="de-DE" dirty="0" err="1" smtClean="0"/>
              <a:t>Buscha</a:t>
            </a:r>
            <a:r>
              <a:rPr lang="de-DE" dirty="0" smtClean="0"/>
              <a:t> (2001: 570): die Parenthesen = Schalt</a:t>
            </a:r>
            <a:r>
              <a:rPr lang="de-DE" b="1" i="1" dirty="0" smtClean="0"/>
              <a:t>sätze</a:t>
            </a:r>
            <a:r>
              <a:rPr lang="de-DE" i="1" dirty="0" smtClean="0"/>
              <a:t>,</a:t>
            </a:r>
            <a:r>
              <a:rPr lang="de-DE" dirty="0" smtClean="0"/>
              <a:t> diese enthalten „einen </a:t>
            </a:r>
            <a:r>
              <a:rPr lang="de-DE" b="1" dirty="0" smtClean="0"/>
              <a:t>Kommentar des Sprechers </a:t>
            </a:r>
            <a:r>
              <a:rPr lang="de-DE" dirty="0" smtClean="0"/>
              <a:t>zum Inhalt der Aussage“: </a:t>
            </a:r>
            <a:endParaRPr lang="fr-FR" dirty="0" smtClean="0"/>
          </a:p>
          <a:p>
            <a:pPr marL="0" indent="0">
              <a:buNone/>
            </a:pPr>
            <a:endParaRPr lang="fr-FR" dirty="0"/>
          </a:p>
        </p:txBody>
      </p:sp>
    </p:spTree>
    <p:extLst>
      <p:ext uri="{BB962C8B-B14F-4D97-AF65-F5344CB8AC3E}">
        <p14:creationId xmlns:p14="http://schemas.microsoft.com/office/powerpoint/2010/main" val="267906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144000" cy="358775"/>
          </a:xfrm>
        </p:spPr>
        <p:txBody>
          <a:bodyPr>
            <a:normAutofit fontScale="90000"/>
          </a:bodyPr>
          <a:lstStyle/>
          <a:p>
            <a:endParaRPr lang="fr-FR" dirty="0"/>
          </a:p>
        </p:txBody>
      </p:sp>
      <p:sp>
        <p:nvSpPr>
          <p:cNvPr id="3" name="Espace réservé du contenu 2"/>
          <p:cNvSpPr>
            <a:spLocks noGrp="1"/>
          </p:cNvSpPr>
          <p:nvPr>
            <p:ph idx="1"/>
          </p:nvPr>
        </p:nvSpPr>
        <p:spPr>
          <a:xfrm>
            <a:off x="838200" y="1028700"/>
            <a:ext cx="10801350" cy="5148263"/>
          </a:xfrm>
        </p:spPr>
        <p:txBody>
          <a:bodyPr>
            <a:normAutofit fontScale="92500" lnSpcReduction="10000"/>
          </a:bodyPr>
          <a:lstStyle/>
          <a:p>
            <a:pPr marL="514350" indent="-514350">
              <a:buFont typeface="+mj-lt"/>
              <a:buAutoNum type="arabicPeriod" startAt="5"/>
            </a:pPr>
            <a:r>
              <a:rPr lang="de-DE" dirty="0"/>
              <a:t>Es wäre </a:t>
            </a:r>
            <a:r>
              <a:rPr lang="de-DE" dirty="0" err="1"/>
              <a:t>Haß</a:t>
            </a:r>
            <a:r>
              <a:rPr lang="de-DE" dirty="0"/>
              <a:t> gewesen, was </a:t>
            </a:r>
            <a:r>
              <a:rPr lang="de-DE" dirty="0" err="1"/>
              <a:t>Diotima</a:t>
            </a:r>
            <a:r>
              <a:rPr lang="de-DE" dirty="0"/>
              <a:t> in diesem Augenblick gegen ihren Gatten empfand, wenn sie </a:t>
            </a:r>
            <a:r>
              <a:rPr lang="de-DE" b="1" i="1" dirty="0"/>
              <a:t>des Hasses –</a:t>
            </a:r>
            <a:r>
              <a:rPr lang="de-DE" b="1" dirty="0"/>
              <a:t> einer niederen Regung!</a:t>
            </a:r>
            <a:r>
              <a:rPr lang="de-DE" dirty="0"/>
              <a:t> – überhaupt fähig gewesen </a:t>
            </a:r>
            <a:r>
              <a:rPr lang="de-DE" dirty="0" smtClean="0"/>
              <a:t>wäre; (</a:t>
            </a:r>
            <a:r>
              <a:rPr lang="de-DE" u="sng" dirty="0" smtClean="0">
                <a:hlinkClick r:id="rId2"/>
              </a:rPr>
              <a:t>http</a:t>
            </a:r>
            <a:r>
              <a:rPr lang="de-DE" u="sng" dirty="0">
                <a:hlinkClick r:id="rId2"/>
              </a:rPr>
              <a:t>://</a:t>
            </a:r>
            <a:r>
              <a:rPr lang="de-DE" u="sng" dirty="0" smtClean="0">
                <a:hlinkClick r:id="rId2"/>
              </a:rPr>
              <a:t>gutenberg.spiegel.de/buch/der-mann-ohne-eigenschaften-erstes-buch-7588/26</a:t>
            </a:r>
            <a:r>
              <a:rPr lang="de-DE" u="sng" dirty="0" smtClean="0"/>
              <a:t>)</a:t>
            </a:r>
          </a:p>
          <a:p>
            <a:pPr marL="514350" indent="-514350">
              <a:buFont typeface="+mj-lt"/>
              <a:buAutoNum type="arabicPeriod" startAt="7"/>
            </a:pPr>
            <a:r>
              <a:rPr lang="de-DE" dirty="0" smtClean="0"/>
              <a:t>[...] </a:t>
            </a:r>
            <a:r>
              <a:rPr lang="de-DE" b="1" i="1" dirty="0"/>
              <a:t>dieser in der Literatur oft erwähnte und prominent besuchte</a:t>
            </a:r>
            <a:r>
              <a:rPr lang="de-DE" dirty="0"/>
              <a:t> </a:t>
            </a:r>
            <a:r>
              <a:rPr lang="de-DE" b="1" i="1" dirty="0"/>
              <a:t>Kurort</a:t>
            </a:r>
            <a:r>
              <a:rPr lang="de-DE" dirty="0"/>
              <a:t> [i.e. Marienbad, FSD] </a:t>
            </a:r>
            <a:r>
              <a:rPr lang="de-DE" b="1" dirty="0"/>
              <a:t>– der alte Goethe verliebte sich dort in ein junges Ding, bekam einen Korb und schrieb ersatzweise die </a:t>
            </a:r>
            <a:r>
              <a:rPr lang="de-DE" b="1" dirty="0" err="1"/>
              <a:t>Marienbader</a:t>
            </a:r>
            <a:r>
              <a:rPr lang="de-DE" b="1" dirty="0"/>
              <a:t> Elegie</a:t>
            </a:r>
            <a:r>
              <a:rPr lang="de-DE" dirty="0"/>
              <a:t> – lag irgendwo hinterm Erzgebirge, weit weg im Sudetenland. (Günter Grass, </a:t>
            </a:r>
            <a:r>
              <a:rPr lang="de-DE" i="1" dirty="0"/>
              <a:t>Beim Häuten der Zwiebel</a:t>
            </a:r>
            <a:r>
              <a:rPr lang="de-DE" dirty="0"/>
              <a:t>, 176).</a:t>
            </a:r>
            <a:r>
              <a:rPr lang="fr-FR" dirty="0"/>
              <a:t> </a:t>
            </a:r>
            <a:endParaRPr lang="fr-FR" dirty="0" smtClean="0"/>
          </a:p>
          <a:p>
            <a:pPr marL="514350" lvl="0" indent="-514350">
              <a:buFont typeface="+mj-lt"/>
              <a:buAutoNum type="arabicPeriod" startAt="8"/>
            </a:pPr>
            <a:r>
              <a:rPr lang="de-DE" dirty="0"/>
              <a:t>Dass die Sprache zum Identitätsmerkmal Kataloniens wurde, mochte </a:t>
            </a:r>
            <a:r>
              <a:rPr lang="de-DE" b="1" i="1" dirty="0"/>
              <a:t>Verwirrung</a:t>
            </a:r>
            <a:r>
              <a:rPr lang="de-DE" dirty="0"/>
              <a:t> stiften </a:t>
            </a:r>
            <a:r>
              <a:rPr lang="de-DE" b="1" dirty="0"/>
              <a:t>- glücklicherweise nur eine intellektuelle -,</a:t>
            </a:r>
            <a:r>
              <a:rPr lang="de-DE" dirty="0"/>
              <a:t> aber es führte noch zu etwas mehr: zum Aufblühen einer </a:t>
            </a:r>
            <a:r>
              <a:rPr lang="de-DE" dirty="0" smtClean="0"/>
              <a:t>Literatur […].</a:t>
            </a:r>
            <a:r>
              <a:rPr lang="de-DE" b="1" dirty="0" smtClean="0"/>
              <a:t> (</a:t>
            </a:r>
            <a:r>
              <a:rPr lang="de-DE" b="1" dirty="0"/>
              <a:t>E96/FEB.04640 Zürcher Tagesanzeiger, 22.02.1996, S. 71, Ressort: Kultur; Der Widersinn der Laborsprache)</a:t>
            </a:r>
            <a:endParaRPr lang="de-DE" b="1" i="1" dirty="0" smtClean="0"/>
          </a:p>
          <a:p>
            <a:pPr marL="514350" indent="-514350">
              <a:buFont typeface="+mj-lt"/>
              <a:buAutoNum type="arabicPeriod" startAt="5"/>
            </a:pPr>
            <a:endParaRPr lang="de-DE" dirty="0" smtClean="0"/>
          </a:p>
        </p:txBody>
      </p:sp>
    </p:spTree>
    <p:extLst>
      <p:ext uri="{BB962C8B-B14F-4D97-AF65-F5344CB8AC3E}">
        <p14:creationId xmlns:p14="http://schemas.microsoft.com/office/powerpoint/2010/main" val="328533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de-DE" b="1" dirty="0" err="1"/>
              <a:t>II.b</a:t>
            </a:r>
            <a:r>
              <a:rPr lang="de-DE" b="1" dirty="0"/>
              <a:t>. Einschübe zur Organisation des Text sowie des Ko- und </a:t>
            </a:r>
            <a:r>
              <a:rPr lang="de-DE" b="1" dirty="0" smtClean="0"/>
              <a:t>Kontextes / der Äußerungssituation</a:t>
            </a:r>
            <a:endParaRPr lang="fr-FR" dirty="0"/>
          </a:p>
        </p:txBody>
      </p:sp>
      <p:sp>
        <p:nvSpPr>
          <p:cNvPr id="3" name="Espace réservé du contenu 2"/>
          <p:cNvSpPr>
            <a:spLocks noGrp="1"/>
          </p:cNvSpPr>
          <p:nvPr>
            <p:ph idx="1"/>
          </p:nvPr>
        </p:nvSpPr>
        <p:spPr/>
        <p:txBody>
          <a:bodyPr/>
          <a:lstStyle/>
          <a:p>
            <a:pPr marL="0" indent="0">
              <a:buNone/>
            </a:pPr>
            <a:r>
              <a:rPr lang="de-DE" i="1" dirty="0"/>
              <a:t>ich komme später darauf zurück</a:t>
            </a:r>
            <a:r>
              <a:rPr lang="de-DE" dirty="0"/>
              <a:t>, </a:t>
            </a:r>
            <a:r>
              <a:rPr lang="de-DE" i="1" dirty="0"/>
              <a:t>wie schon erwähnt</a:t>
            </a:r>
            <a:r>
              <a:rPr lang="de-DE" dirty="0"/>
              <a:t>, </a:t>
            </a:r>
            <a:r>
              <a:rPr lang="de-DE" i="1" dirty="0"/>
              <a:t>wie zuvor </a:t>
            </a:r>
            <a:r>
              <a:rPr lang="de-DE" i="1" dirty="0" smtClean="0"/>
              <a:t>gesehen…</a:t>
            </a:r>
            <a:endParaRPr lang="fr-FR" dirty="0"/>
          </a:p>
        </p:txBody>
      </p:sp>
    </p:spTree>
    <p:extLst>
      <p:ext uri="{BB962C8B-B14F-4D97-AF65-F5344CB8AC3E}">
        <p14:creationId xmlns:p14="http://schemas.microsoft.com/office/powerpoint/2010/main" val="428000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buFont typeface="+mj-lt"/>
              <a:buAutoNum type="arabicPeriod"/>
            </a:pPr>
            <a:r>
              <a:rPr lang="de-DE" dirty="0" err="1"/>
              <a:t>Diotima</a:t>
            </a:r>
            <a:r>
              <a:rPr lang="de-DE" dirty="0"/>
              <a:t> meinte dann unmittelbar das Wahre in sich zu sehen, ohne sich darum zu bemühen; zarte Erlebnisse, die noch keine Namen trugen, hoben ihre Schleier; und </a:t>
            </a:r>
            <a:r>
              <a:rPr lang="de-DE" b="1" i="1" dirty="0"/>
              <a:t>sie</a:t>
            </a:r>
            <a:r>
              <a:rPr lang="de-DE" dirty="0"/>
              <a:t> </a:t>
            </a:r>
            <a:r>
              <a:rPr lang="de-DE" b="1" i="1" dirty="0"/>
              <a:t>fühlte sich</a:t>
            </a:r>
            <a:r>
              <a:rPr lang="de-DE" b="1" dirty="0"/>
              <a:t> – um nur einiges aus den vielen Beschreibungen anzuführen, die sie in der Literatur dafür vorfand –</a:t>
            </a:r>
            <a:r>
              <a:rPr lang="de-DE" dirty="0"/>
              <a:t> </a:t>
            </a:r>
            <a:r>
              <a:rPr lang="de-DE" b="1" i="1" dirty="0"/>
              <a:t>harmonisch, human, religiös, nah einer Ursprungstiefe, die alles heilig macht, was aus ihr aufsteigt, und alles sündhaft sein </a:t>
            </a:r>
            <a:r>
              <a:rPr lang="de-DE" b="1" i="1" dirty="0" err="1"/>
              <a:t>läßt</a:t>
            </a:r>
            <a:r>
              <a:rPr lang="de-DE" b="1" i="1" dirty="0"/>
              <a:t>, was nicht aus ihrer Quelle kommt</a:t>
            </a:r>
            <a:r>
              <a:rPr lang="de-DE" dirty="0"/>
              <a:t>: [...] (Musil … 25: 103</a:t>
            </a:r>
            <a:endParaRPr lang="fr-FR" dirty="0"/>
          </a:p>
        </p:txBody>
      </p:sp>
    </p:spTree>
    <p:extLst>
      <p:ext uri="{BB962C8B-B14F-4D97-AF65-F5344CB8AC3E}">
        <p14:creationId xmlns:p14="http://schemas.microsoft.com/office/powerpoint/2010/main" val="2659224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2"/>
            </a:pPr>
            <a:r>
              <a:rPr lang="de-DE" dirty="0" smtClean="0"/>
              <a:t>Gerade </a:t>
            </a:r>
            <a:r>
              <a:rPr lang="de-DE" dirty="0"/>
              <a:t>durch diese Romanform wird so Selbstdarstellung möglich, </a:t>
            </a:r>
            <a:r>
              <a:rPr lang="de-DE" b="1" i="1" dirty="0"/>
              <a:t>gesetzt</a:t>
            </a:r>
            <a:r>
              <a:rPr lang="de-DE" b="1" dirty="0"/>
              <a:t> - und das ist nun wichtig, entscheidend -, </a:t>
            </a:r>
            <a:r>
              <a:rPr lang="de-DE" b="1" i="1" dirty="0"/>
              <a:t>der Leser mache auch mit, spiele mit.</a:t>
            </a:r>
            <a:r>
              <a:rPr lang="de-DE" dirty="0"/>
              <a:t> Ohne Mitmachen ist der </a:t>
            </a:r>
            <a:r>
              <a:rPr lang="de-DE" i="1" dirty="0"/>
              <a:t>Stiller </a:t>
            </a:r>
            <a:r>
              <a:rPr lang="de-DE" dirty="0"/>
              <a:t>weder zu lesen noch zu </a:t>
            </a:r>
            <a:r>
              <a:rPr lang="de-DE" dirty="0" smtClean="0"/>
              <a:t>begreifen (´Dürrenmatt in einer Rezension zu </a:t>
            </a:r>
            <a:r>
              <a:rPr lang="de-DE" dirty="0" err="1" smtClean="0"/>
              <a:t>Frisch‘s</a:t>
            </a:r>
            <a:r>
              <a:rPr lang="de-DE" dirty="0" smtClean="0"/>
              <a:t> Stiller)</a:t>
            </a:r>
          </a:p>
          <a:p>
            <a:pPr marL="514350" indent="-514350">
              <a:buFont typeface="+mj-lt"/>
              <a:buAutoNum type="arabicPeriod" startAt="2"/>
            </a:pPr>
            <a:r>
              <a:rPr lang="de-DE" dirty="0"/>
              <a:t>Als Alt-Bundeskanzler Helmut Kohl trug er </a:t>
            </a:r>
            <a:r>
              <a:rPr lang="de-DE" dirty="0" smtClean="0"/>
              <a:t>[</a:t>
            </a:r>
            <a:r>
              <a:rPr lang="de-DE" dirty="0" err="1" smtClean="0"/>
              <a:t>Quasthoff</a:t>
            </a:r>
            <a:r>
              <a:rPr lang="de-DE" dirty="0" smtClean="0"/>
              <a:t>] das </a:t>
            </a:r>
            <a:r>
              <a:rPr lang="de-DE" dirty="0"/>
              <a:t>Matthias-Claudius-Gedicht "Abendlied" vor: "Der Mond, meine verehrten Damen und Herren</a:t>
            </a:r>
            <a:r>
              <a:rPr lang="de-DE" b="1" dirty="0"/>
              <a:t>, und das sage ich hier mit allem Nachdruck,</a:t>
            </a:r>
            <a:r>
              <a:rPr lang="de-DE" dirty="0"/>
              <a:t> </a:t>
            </a:r>
            <a:r>
              <a:rPr lang="de-DE" b="1" i="1" dirty="0"/>
              <a:t>ist aufgegangen</a:t>
            </a:r>
            <a:r>
              <a:rPr lang="de-DE" dirty="0"/>
              <a:t>." (M. Raabe, „Kohl von </a:t>
            </a:r>
            <a:r>
              <a:rPr lang="de-DE" dirty="0" err="1"/>
              <a:t>Quasthoff</a:t>
            </a:r>
            <a:r>
              <a:rPr lang="de-DE" dirty="0"/>
              <a:t>“, </a:t>
            </a:r>
            <a:r>
              <a:rPr lang="de-DE" dirty="0" err="1"/>
              <a:t>berliner</a:t>
            </a:r>
            <a:r>
              <a:rPr lang="de-DE" dirty="0"/>
              <a:t> Zeitung, 04.02.05, 00:00 Uhr; </a:t>
            </a:r>
            <a:r>
              <a:rPr lang="de-DE" u="sng" dirty="0">
                <a:hlinkClick r:id="rId2"/>
              </a:rPr>
              <a:t>http://www.berliner-zeitung.de/kohl-von-quasthoff-15626130</a:t>
            </a:r>
            <a:r>
              <a:rPr lang="de-DE" dirty="0"/>
              <a:t>, Abruf 31.10.2016)</a:t>
            </a:r>
            <a:endParaRPr lang="de-DE" dirty="0" smtClean="0"/>
          </a:p>
          <a:p>
            <a:pPr marL="0" indent="0">
              <a:buNone/>
            </a:pPr>
            <a:endParaRPr lang="fr-FR" dirty="0"/>
          </a:p>
        </p:txBody>
      </p:sp>
    </p:spTree>
    <p:extLst>
      <p:ext uri="{BB962C8B-B14F-4D97-AF65-F5344CB8AC3E}">
        <p14:creationId xmlns:p14="http://schemas.microsoft.com/office/powerpoint/2010/main" val="14673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buFont typeface="+mj-lt"/>
              <a:buAutoNum type="arabicPeriod" startAt="4"/>
            </a:pPr>
            <a:r>
              <a:rPr lang="de-DE" dirty="0"/>
              <a:t>Der Mann ohne Eigenschaften, von dem hier erzählt wird, hieß </a:t>
            </a:r>
            <a:r>
              <a:rPr lang="de-DE" b="1" i="1" dirty="0"/>
              <a:t>Ulrich, und Ulrich –</a:t>
            </a:r>
            <a:r>
              <a:rPr lang="de-DE" b="1" dirty="0"/>
              <a:t> es ist nicht angenehm, jemand immerzu beim Taufnamen zu nennen, den man erst so flüchtig kennt! aber sein Familienname soll aus Rücksicht auf seinen Vater verschwiegen werden –</a:t>
            </a:r>
            <a:r>
              <a:rPr lang="de-DE" dirty="0"/>
              <a:t> hatte die erste Probe seiner Sinnesart schon an der Grenze des Knaben- und Jünglingsalters in einem Schulaufsatz abgelegt, der einen patriotischen Gedanken zur Aufgabe hatte. </a:t>
            </a:r>
            <a:r>
              <a:rPr lang="de-DE" u="sng" dirty="0">
                <a:hlinkClick r:id="rId2"/>
              </a:rPr>
              <a:t>http://gutenberg.spiegel.de/buch/der-mann-ohne-eigenschaften-erstes-buch-7588/6</a:t>
            </a:r>
            <a:r>
              <a:rPr lang="de-DE" dirty="0"/>
              <a:t>:</a:t>
            </a:r>
            <a:endParaRPr lang="fr-FR" dirty="0"/>
          </a:p>
        </p:txBody>
      </p:sp>
    </p:spTree>
    <p:extLst>
      <p:ext uri="{BB962C8B-B14F-4D97-AF65-F5344CB8AC3E}">
        <p14:creationId xmlns:p14="http://schemas.microsoft.com/office/powerpoint/2010/main" val="7865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marL="514350" lvl="0" indent="-514350">
              <a:buFont typeface="+mj-lt"/>
              <a:buAutoNum type="arabicPeriod" startAt="5"/>
            </a:pPr>
            <a:r>
              <a:rPr lang="de-DE" dirty="0"/>
              <a:t>Also kündigte ich nur noch an, wegen der Scheidung werde sich </a:t>
            </a:r>
            <a:r>
              <a:rPr lang="de-DE" b="1" i="1" dirty="0"/>
              <a:t>in absehbarer Zeit –</a:t>
            </a:r>
            <a:r>
              <a:rPr lang="de-DE" b="1" dirty="0"/>
              <a:t> von dieser Formulierung kam ich nicht los, obwohl ich ja </a:t>
            </a:r>
            <a:r>
              <a:rPr lang="de-DE" b="1" dirty="0" err="1"/>
              <a:t>wußte</a:t>
            </a:r>
            <a:r>
              <a:rPr lang="de-DE" b="1" dirty="0"/>
              <a:t>, </a:t>
            </a:r>
            <a:r>
              <a:rPr lang="de-DE" b="1" dirty="0" err="1"/>
              <a:t>daß</a:t>
            </a:r>
            <a:r>
              <a:rPr lang="de-DE" b="1" dirty="0"/>
              <a:t> diese Zeit im Grunde nicht absehbar war –</a:t>
            </a:r>
            <a:r>
              <a:rPr lang="de-DE" dirty="0"/>
              <a:t> ein Anwalt mit ihm in Verbindung setzen. (Schmitter, Elke: Frau </a:t>
            </a:r>
            <a:r>
              <a:rPr lang="de-DE" dirty="0" err="1"/>
              <a:t>Sartoris</a:t>
            </a:r>
            <a:r>
              <a:rPr lang="de-DE" dirty="0"/>
              <a:t>, Berlin: </a:t>
            </a:r>
            <a:r>
              <a:rPr lang="de-DE" dirty="0" err="1"/>
              <a:t>BvT</a:t>
            </a:r>
            <a:r>
              <a:rPr lang="de-DE" dirty="0"/>
              <a:t> 2000[2002], S. 92, DWDS---)</a:t>
            </a:r>
            <a:endParaRPr lang="fr-FR" dirty="0"/>
          </a:p>
          <a:p>
            <a:pPr marL="514350" indent="-514350">
              <a:buFont typeface="+mj-lt"/>
              <a:buAutoNum type="arabicPeriod" startAt="5"/>
            </a:pPr>
            <a:r>
              <a:rPr lang="de-DE" dirty="0"/>
              <a:t>Es könnte ja auch umgekehrt sein, </a:t>
            </a:r>
            <a:r>
              <a:rPr lang="de-DE" dirty="0" err="1"/>
              <a:t>daß</a:t>
            </a:r>
            <a:r>
              <a:rPr lang="de-DE" dirty="0"/>
              <a:t> ich bloß deshalb eine </a:t>
            </a:r>
            <a:r>
              <a:rPr lang="de-DE" dirty="0" err="1"/>
              <a:t>monadische</a:t>
            </a:r>
            <a:r>
              <a:rPr lang="de-DE" dirty="0"/>
              <a:t> Existenz »</a:t>
            </a:r>
            <a:r>
              <a:rPr lang="de-DE" b="1" i="1" dirty="0"/>
              <a:t>führe</a:t>
            </a:r>
            <a:r>
              <a:rPr lang="de-DE" b="1" dirty="0"/>
              <a:t>« – bei dem Wort »führen« </a:t>
            </a:r>
            <a:r>
              <a:rPr lang="de-DE" b="1" dirty="0" err="1"/>
              <a:t>muß</a:t>
            </a:r>
            <a:r>
              <a:rPr lang="de-DE" b="1" dirty="0"/>
              <a:t> ich lachen –</a:t>
            </a:r>
            <a:r>
              <a:rPr lang="de-DE" dirty="0"/>
              <a:t> weil Nachdenklichkeit tatsächlich eine Privatsache ist und weil jeder, der darauf nicht verzichten möchte, zum Idioten, zum Privatmenschen wird? (Schuh, Franz: Schreibkräfte, Köln: DuMont 2000, S. 13)</a:t>
            </a:r>
            <a:endParaRPr lang="fr-FR" dirty="0"/>
          </a:p>
        </p:txBody>
      </p:sp>
    </p:spTree>
    <p:extLst>
      <p:ext uri="{BB962C8B-B14F-4D97-AF65-F5344CB8AC3E}">
        <p14:creationId xmlns:p14="http://schemas.microsoft.com/office/powerpoint/2010/main" val="355891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marL="514350" lvl="0" indent="-514350">
              <a:buFont typeface="+mj-lt"/>
              <a:buAutoNum type="arabicPeriod" startAt="7"/>
            </a:pPr>
            <a:r>
              <a:rPr lang="de-DE" dirty="0"/>
              <a:t>Was lieben Sie an Ihrem Stadtteil </a:t>
            </a:r>
            <a:r>
              <a:rPr lang="de-DE" dirty="0" smtClean="0"/>
              <a:t>[in Braunschweig….] besonders</a:t>
            </a:r>
            <a:r>
              <a:rPr lang="de-DE" dirty="0"/>
              <a:t>?</a:t>
            </a:r>
            <a:endParaRPr lang="fr-FR" dirty="0"/>
          </a:p>
          <a:p>
            <a:pPr marL="0" indent="0">
              <a:buNone/>
            </a:pPr>
            <a:r>
              <a:rPr lang="de-DE" dirty="0"/>
              <a:t>Die Leute, die Parks, die Menschen, den </a:t>
            </a:r>
            <a:r>
              <a:rPr lang="de-DE" dirty="0" err="1" smtClean="0"/>
              <a:t>Nussberg</a:t>
            </a:r>
            <a:r>
              <a:rPr lang="de-DE" dirty="0" smtClean="0"/>
              <a:t> […] Also </a:t>
            </a:r>
            <a:r>
              <a:rPr lang="de-DE" dirty="0"/>
              <a:t>eigentlich liebe ich alles irgendwie</a:t>
            </a:r>
            <a:r>
              <a:rPr lang="de-DE" b="1" dirty="0"/>
              <a:t> – es ist so wunder-, wunder-, wie soll ich sagen – wundercool</a:t>
            </a:r>
            <a:r>
              <a:rPr lang="de-DE" dirty="0"/>
              <a:t> eben</a:t>
            </a:r>
            <a:r>
              <a:rPr lang="de-DE" dirty="0" smtClean="0"/>
              <a:t>.</a:t>
            </a:r>
            <a:r>
              <a:rPr lang="fr-FR" dirty="0"/>
              <a:t> </a:t>
            </a:r>
            <a:r>
              <a:rPr lang="de-DE" dirty="0" smtClean="0"/>
              <a:t>(</a:t>
            </a:r>
            <a:r>
              <a:rPr lang="de-DE" dirty="0"/>
              <a:t>BRZ07/AUG.18233 Braunschweiger Zeitung, 13.08.2007; &amp;#8222;Ich hätte gern erlebt, wie DDR bankrott ging&amp;#8220</a:t>
            </a:r>
            <a:r>
              <a:rPr lang="de-DE" dirty="0" smtClean="0"/>
              <a:t>;)</a:t>
            </a:r>
          </a:p>
          <a:p>
            <a:pPr marL="514350" indent="-514350">
              <a:buFont typeface="+mj-lt"/>
              <a:buAutoNum type="arabicPeriod" startAt="8"/>
            </a:pPr>
            <a:r>
              <a:rPr lang="de-DE" dirty="0"/>
              <a:t>Kaum ein anderes Land investiert mehr Geld in Schule und Schüler als das Großherzogtum. </a:t>
            </a:r>
            <a:r>
              <a:rPr lang="de-DE" b="1" i="1" dirty="0"/>
              <a:t>Doch belegen bei internationalen Vergleichstests Luxemburgs Schüler </a:t>
            </a:r>
            <a:r>
              <a:rPr lang="de-DE" b="1" dirty="0"/>
              <a:t>- um es vorsichtig auszudrücken - </a:t>
            </a:r>
            <a:r>
              <a:rPr lang="de-DE" b="1" i="1" dirty="0"/>
              <a:t>nicht immer unbedingt einen der Spitzenränge</a:t>
            </a:r>
            <a:r>
              <a:rPr lang="de-DE" dirty="0"/>
              <a:t>. Auch hat Luxemburg eine der höchsten Durchfallquoten. (LTB11/JUL.00201 Luxemburger Tageblatt, 07.07.2011; Geld ist eben nicht alles)</a:t>
            </a:r>
            <a:endParaRPr lang="fr-FR" dirty="0"/>
          </a:p>
        </p:txBody>
      </p:sp>
    </p:spTree>
    <p:extLst>
      <p:ext uri="{BB962C8B-B14F-4D97-AF65-F5344CB8AC3E}">
        <p14:creationId xmlns:p14="http://schemas.microsoft.com/office/powerpoint/2010/main" val="404387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startAt="9"/>
            </a:pPr>
            <a:r>
              <a:rPr lang="de-DE" dirty="0" smtClean="0"/>
              <a:t>Die </a:t>
            </a:r>
            <a:r>
              <a:rPr lang="de-DE" dirty="0"/>
              <a:t>Rücktrittserklärung der hessischen SPD-Partei- und Fraktionsvorsitzenden Andrea </a:t>
            </a:r>
            <a:r>
              <a:rPr lang="de-DE" dirty="0" err="1"/>
              <a:t>Ypsilanti</a:t>
            </a:r>
            <a:r>
              <a:rPr lang="de-DE" dirty="0"/>
              <a:t> in Auszügen</a:t>
            </a:r>
            <a:r>
              <a:rPr lang="de-DE" dirty="0" smtClean="0"/>
              <a:t>: „</a:t>
            </a:r>
            <a:r>
              <a:rPr lang="de-DE" dirty="0"/>
              <a:t>Liebe Genossinnen und liebe Genossen, </a:t>
            </a:r>
            <a:r>
              <a:rPr lang="de-DE" b="1" dirty="0"/>
              <a:t>und ich wende mich auch an die hessischen Bürgerinnen und Bürger</a:t>
            </a:r>
            <a:r>
              <a:rPr lang="de-DE" dirty="0"/>
              <a:t>, das Ergebnis ist eine schwere Niederlage für die hessische SPD. </a:t>
            </a:r>
            <a:r>
              <a:rPr lang="de-DE" dirty="0" smtClean="0"/>
              <a:t> (</a:t>
            </a:r>
            <a:r>
              <a:rPr lang="de-DE" dirty="0"/>
              <a:t>NUZ09/JAN.01416 Nürnberger Zeitung, 19.01.2009, S. 3; Was </a:t>
            </a:r>
            <a:r>
              <a:rPr lang="de-DE" dirty="0" err="1"/>
              <a:t>Ypsilanti</a:t>
            </a:r>
            <a:r>
              <a:rPr lang="de-DE" dirty="0"/>
              <a:t> zum Abschied sagte</a:t>
            </a:r>
            <a:r>
              <a:rPr lang="de-DE" dirty="0" smtClean="0"/>
              <a:t>)</a:t>
            </a:r>
          </a:p>
          <a:p>
            <a:pPr marL="514350" indent="-514350">
              <a:buFont typeface="+mj-lt"/>
              <a:buAutoNum type="arabicPeriod" startAt="10"/>
            </a:pPr>
            <a:r>
              <a:rPr lang="de-DE" dirty="0"/>
              <a:t>Der Landtag erwartet, dass sich die Landesregierung - </a:t>
            </a:r>
            <a:r>
              <a:rPr lang="de-DE" b="1" dirty="0"/>
              <a:t>und ich wende mich</a:t>
            </a:r>
            <a:r>
              <a:rPr lang="de-DE" dirty="0"/>
              <a:t> </a:t>
            </a:r>
            <a:r>
              <a:rPr lang="de-DE" b="1" dirty="0"/>
              <a:t>ganz persönlich an Sie, Herr Finanzminister</a:t>
            </a:r>
            <a:r>
              <a:rPr lang="de-DE" dirty="0"/>
              <a:t> - heute ausdrücklich zu diesem Weg bekennt. Jetzt gilt es, ohne Wenn und Aber auf den Weg in Richtung Bund einzuschwenken. (PSH/W16.00110 Protokoll der Sitzung des Parlaments Landtag Schleswig-Holstein am 03.04.2009. 110. Sitzung der 16. Wahlperiode 2005-2009. Plenarprotokoll, Kiel, 2009)</a:t>
            </a:r>
            <a:r>
              <a:rPr lang="fr-FR" dirty="0"/>
              <a:t> </a:t>
            </a:r>
            <a:r>
              <a:rPr lang="de-DE" dirty="0"/>
              <a:t>(Vereinzelter Beifall bei SPD und BÜNDNIS90/ DIE GRÜNEN)</a:t>
            </a:r>
            <a:endParaRPr lang="fr-FR" dirty="0"/>
          </a:p>
          <a:p>
            <a:pPr marL="514350" indent="-514350">
              <a:buFont typeface="+mj-lt"/>
              <a:buAutoNum type="arabicPeriod" startAt="9"/>
            </a:pPr>
            <a:endParaRPr lang="fr-FR" dirty="0"/>
          </a:p>
        </p:txBody>
      </p:sp>
    </p:spTree>
    <p:extLst>
      <p:ext uri="{BB962C8B-B14F-4D97-AF65-F5344CB8AC3E}">
        <p14:creationId xmlns:p14="http://schemas.microsoft.com/office/powerpoint/2010/main" val="228643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lvl="0" indent="-514350">
              <a:buFont typeface="+mj-lt"/>
              <a:buAutoNum type="arabicPeriod" startAt="11"/>
            </a:pPr>
            <a:r>
              <a:rPr lang="de-DE" dirty="0"/>
              <a:t>Dr. Peter Struck, Bundesminister der Verteidigung</a:t>
            </a:r>
            <a:r>
              <a:rPr lang="de-DE" dirty="0" smtClean="0"/>
              <a:t>: Wenn </a:t>
            </a:r>
            <a:r>
              <a:rPr lang="de-DE" dirty="0"/>
              <a:t>beide Stäbe </a:t>
            </a:r>
            <a:r>
              <a:rPr lang="de-DE" dirty="0" smtClean="0"/>
              <a:t>zusammengelegt </a:t>
            </a:r>
            <a:r>
              <a:rPr lang="de-DE" dirty="0"/>
              <a:t>werden, ist es zum Beispiel denkbar, dass es einen Doppelhut gibt. </a:t>
            </a:r>
            <a:r>
              <a:rPr lang="de-DE" b="1" i="1" dirty="0"/>
              <a:t>Das bedeutet</a:t>
            </a:r>
            <a:r>
              <a:rPr lang="de-DE" b="1" dirty="0"/>
              <a:t> – Sie kennen das, das ist üblich –, dass eine Person für zwei Operationen zuständig ist</a:t>
            </a:r>
            <a:r>
              <a:rPr lang="de-DE" dirty="0"/>
              <a:t>. Ich kann Ihnen aber überhaupt noch nicht sagen, welche Vorschläge das Military </a:t>
            </a:r>
            <a:r>
              <a:rPr lang="de-DE" dirty="0" err="1"/>
              <a:t>Committee</a:t>
            </a:r>
            <a:r>
              <a:rPr lang="de-DE" dirty="0"/>
              <a:t> machen wird. (34. Sitzung vom 27.10.2004; </a:t>
            </a:r>
            <a:r>
              <a:rPr lang="de-DE" b="1" dirty="0"/>
              <a:t>TOP: ZP1 </a:t>
            </a:r>
            <a:r>
              <a:rPr lang="de-DE" b="1" dirty="0" err="1"/>
              <a:t>AktStd</a:t>
            </a:r>
            <a:r>
              <a:rPr lang="de-DE" b="1" dirty="0"/>
              <a:t>: Stabilitätspakt, </a:t>
            </a:r>
            <a:r>
              <a:rPr lang="de-DE" u="sng" dirty="0">
                <a:hlinkClick r:id="rId2"/>
              </a:rPr>
              <a:t>http://bundestube.de/15/134/37/</a:t>
            </a:r>
            <a:r>
              <a:rPr lang="de-DE" dirty="0"/>
              <a:t>, Abruf 01.11.2016)</a:t>
            </a:r>
            <a:endParaRPr lang="fr-FR" dirty="0"/>
          </a:p>
        </p:txBody>
      </p:sp>
    </p:spTree>
    <p:extLst>
      <p:ext uri="{BB962C8B-B14F-4D97-AF65-F5344CB8AC3E}">
        <p14:creationId xmlns:p14="http://schemas.microsoft.com/office/powerpoint/2010/main" val="2944123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de-DE" dirty="0" smtClean="0"/>
              <a:t>(13) </a:t>
            </a:r>
            <a:r>
              <a:rPr lang="de-DE" i="1" dirty="0" smtClean="0"/>
              <a:t>Damen </a:t>
            </a:r>
            <a:r>
              <a:rPr lang="de-DE" i="1" dirty="0" err="1"/>
              <a:t>schneuzen</a:t>
            </a:r>
            <a:r>
              <a:rPr lang="de-DE" i="1" dirty="0"/>
              <a:t> nicht</a:t>
            </a:r>
            <a:endParaRPr lang="fr-FR" i="1" dirty="0"/>
          </a:p>
          <a:p>
            <a:pPr marL="0" indent="0">
              <a:buNone/>
            </a:pPr>
            <a:r>
              <a:rPr lang="de-DE" dirty="0"/>
              <a:t>Nicht, dass mich die Stoff-Version kalt gelassen hätte. Selbstverständlich </a:t>
            </a:r>
            <a:r>
              <a:rPr lang="de-DE" dirty="0" err="1"/>
              <a:t>besass</a:t>
            </a:r>
            <a:r>
              <a:rPr lang="de-DE" dirty="0"/>
              <a:t> ich eine eigene Kollektion. Doch zum </a:t>
            </a:r>
            <a:r>
              <a:rPr lang="de-DE" dirty="0" err="1"/>
              <a:t>Schneuzen</a:t>
            </a:r>
            <a:r>
              <a:rPr lang="de-DE" dirty="0"/>
              <a:t> waren mir mein «Bambi»-</a:t>
            </a:r>
            <a:r>
              <a:rPr lang="de-DE" dirty="0" err="1"/>
              <a:t>Nastuch</a:t>
            </a:r>
            <a:r>
              <a:rPr lang="de-DE" dirty="0"/>
              <a:t> oder das fein bestickte Folklore-Tüchlein viel zu schade. Zudem, </a:t>
            </a:r>
            <a:r>
              <a:rPr lang="de-DE" b="1" dirty="0"/>
              <a:t>seien wir ehrlich,</a:t>
            </a:r>
            <a:r>
              <a:rPr lang="de-DE" dirty="0"/>
              <a:t> Damentaschentücher eignen sich nicht für </a:t>
            </a:r>
            <a:r>
              <a:rPr lang="de-DE" dirty="0" err="1"/>
              <a:t>Pfnüsel</a:t>
            </a:r>
            <a:r>
              <a:rPr lang="de-DE" dirty="0"/>
              <a:t>. Sie sind, um es im Werbejargon zu sagen, nicht «durchschnupfsicher». Der weibliche Rotz muss aber auch irgendwo hin und besser nicht in den Hosensack, wo er tagelang spazieren geführt wird. Die Lösung: </a:t>
            </a:r>
            <a:r>
              <a:rPr lang="de-DE" dirty="0" smtClean="0"/>
              <a:t>Papiertaschentücher.</a:t>
            </a:r>
            <a:r>
              <a:rPr lang="fr-FR" dirty="0"/>
              <a:t> </a:t>
            </a:r>
            <a:r>
              <a:rPr lang="de-DE" dirty="0" smtClean="0"/>
              <a:t>Dass </a:t>
            </a:r>
            <a:r>
              <a:rPr lang="de-DE" dirty="0"/>
              <a:t>sich unter den letzten Stoff-</a:t>
            </a:r>
            <a:r>
              <a:rPr lang="de-DE" dirty="0" err="1"/>
              <a:t>Schneuzern</a:t>
            </a:r>
            <a:r>
              <a:rPr lang="de-DE" dirty="0"/>
              <a:t> wenig Frauen befinden, hat aber noch einen anderen, praktischeren Grund: das Waschen.</a:t>
            </a:r>
            <a:r>
              <a:rPr lang="de-DE" b="1" dirty="0"/>
              <a:t> </a:t>
            </a:r>
            <a:r>
              <a:rPr lang="de-DE" dirty="0"/>
              <a:t>(A09/JAN.06969 St. Galler Tagblatt, 30.01.2009, S. 40; Eine Frage der Hygiene)</a:t>
            </a:r>
            <a:endParaRPr lang="fr-FR" dirty="0"/>
          </a:p>
        </p:txBody>
      </p:sp>
    </p:spTree>
    <p:extLst>
      <p:ext uri="{BB962C8B-B14F-4D97-AF65-F5344CB8AC3E}">
        <p14:creationId xmlns:p14="http://schemas.microsoft.com/office/powerpoint/2010/main" val="565419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lvl="0"/>
            <a:r>
              <a:rPr lang="de-DE" dirty="0"/>
              <a:t>PE können nur in Bezug auf ihren Träger und auf ihren Ko- und Kontext analysiert werden und bilden mit Ihrem Träger eine irgendwie kommunikative Einheit</a:t>
            </a:r>
            <a:endParaRPr lang="fr-FR" dirty="0"/>
          </a:p>
          <a:p>
            <a:pPr lvl="0"/>
            <a:r>
              <a:rPr lang="de-DE" dirty="0"/>
              <a:t>ein parenthetischer Einschub weist nicht unbedingt Satzformat auf </a:t>
            </a:r>
            <a:endParaRPr lang="fr-FR" dirty="0"/>
          </a:p>
          <a:p>
            <a:pPr lvl="0"/>
            <a:r>
              <a:rPr lang="de-DE" dirty="0"/>
              <a:t>ein Sprecher kann mit Hilfe von PE das von ihm in der Trägerstruktur Gesagte nicht nur </a:t>
            </a:r>
            <a:r>
              <a:rPr lang="de-DE" i="1" dirty="0"/>
              <a:t>kommentieren</a:t>
            </a:r>
            <a:r>
              <a:rPr lang="de-DE" dirty="0"/>
              <a:t>, sondern auch präzisieren, ergänzen, erläutern, nuancieren, korrigieren etc. </a:t>
            </a:r>
            <a:endParaRPr lang="fr-FR" dirty="0"/>
          </a:p>
          <a:p>
            <a:pPr lvl="0"/>
            <a:r>
              <a:rPr lang="de-DE" dirty="0"/>
              <a:t>PE können auch pragmatische Funktionen im Rahmen der Diskurs-und Kommunikationsorganisation erfüllen. </a:t>
            </a:r>
            <a:endParaRPr lang="fr-FR" dirty="0"/>
          </a:p>
          <a:p>
            <a:r>
              <a:rPr lang="de-DE" dirty="0"/>
              <a:t>Kommentierende und kommunikationsorganisierende PE lassen sich von nicht kommentierenden und nicht kommunikationsorganisierenden PE unterscheiden.</a:t>
            </a:r>
            <a:endParaRPr lang="fr-FR" dirty="0"/>
          </a:p>
        </p:txBody>
      </p:sp>
    </p:spTree>
    <p:extLst>
      <p:ext uri="{BB962C8B-B14F-4D97-AF65-F5344CB8AC3E}">
        <p14:creationId xmlns:p14="http://schemas.microsoft.com/office/powerpoint/2010/main" val="194201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de-DE" dirty="0" smtClean="0"/>
              <a:t>(14) Petra </a:t>
            </a:r>
            <a:r>
              <a:rPr lang="de-DE" dirty="0" err="1"/>
              <a:t>Pau</a:t>
            </a:r>
            <a:r>
              <a:rPr lang="de-DE" dirty="0"/>
              <a:t>  (fraktionslos</a:t>
            </a:r>
            <a:r>
              <a:rPr lang="de-DE" dirty="0" smtClean="0"/>
              <a:t>): „Danke</a:t>
            </a:r>
            <a:r>
              <a:rPr lang="de-DE" dirty="0"/>
              <a:t>, Herr Präsident. – Ist der Bundesregierung bewusst, dass </a:t>
            </a:r>
            <a:r>
              <a:rPr lang="de-DE" b="1" i="1" dirty="0"/>
              <a:t>durch die eben angesprochene Übergangsregelung den etwas älteren wissenschaftlichen Kräften, die von der Befristungsregelung betroffen sind –</a:t>
            </a:r>
            <a:r>
              <a:rPr lang="de-DE" b="1" dirty="0"/>
              <a:t> ich habe in meiner Wahlkreissprechstunde konkrete Fälle kennen gelernt –</a:t>
            </a:r>
            <a:r>
              <a:rPr lang="de-DE" dirty="0"/>
              <a:t>,</a:t>
            </a:r>
            <a:r>
              <a:rPr lang="de-DE" b="1" i="1" dirty="0"/>
              <a:t> nicht geholfen ist, weil die Frist schon im nächsten Jahr greift, sodass de facto ein Berufsverbot für sie gilt</a:t>
            </a:r>
            <a:r>
              <a:rPr lang="de-DE" dirty="0"/>
              <a:t>?</a:t>
            </a:r>
            <a:endParaRPr lang="fr-FR" dirty="0"/>
          </a:p>
        </p:txBody>
      </p:sp>
    </p:spTree>
    <p:extLst>
      <p:ext uri="{BB962C8B-B14F-4D97-AF65-F5344CB8AC3E}">
        <p14:creationId xmlns:p14="http://schemas.microsoft.com/office/powerpoint/2010/main" val="2653064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de-DE" b="1" i="1" dirty="0" smtClean="0"/>
              <a:t>(15) Wenn</a:t>
            </a:r>
            <a:r>
              <a:rPr lang="de-DE" b="1" i="1" dirty="0"/>
              <a:t>, </a:t>
            </a:r>
            <a:r>
              <a:rPr lang="de-DE" b="1" dirty="0"/>
              <a:t>so ließe sich fragen, </a:t>
            </a:r>
            <a:r>
              <a:rPr lang="de-DE" b="1" i="1" dirty="0"/>
              <a:t>in der Verwaltung das Leistungsprinzip gelten soll, was ist dann mit denen, die's nicht bringen? Das Gehalt kürzen, damit für die Fleißigen mehr bleibt? Beförderungsstopp? Liebesentzug?</a:t>
            </a:r>
            <a:r>
              <a:rPr lang="de-DE" dirty="0"/>
              <a:t> Der Perspektivbericht bleibt leider die Antwort schuldig.</a:t>
            </a:r>
            <a:r>
              <a:rPr lang="de-DE" b="1" dirty="0"/>
              <a:t> </a:t>
            </a:r>
            <a:r>
              <a:rPr lang="de-DE" dirty="0"/>
              <a:t>(NUN93/DEZ.02359 Nürnberger Nachrichten, 31.12.1993, S. 2; Bonner Perspektiven - Der innere Friede darf nicht aufs Spiel gesetzt werden Wichtige Weichenstellung Nicht handlungsfähig, </a:t>
            </a:r>
            <a:r>
              <a:rPr lang="de-DE" dirty="0" err="1"/>
              <a:t>Dereko</a:t>
            </a:r>
            <a:r>
              <a:rPr lang="de-DE" dirty="0"/>
              <a:t> …)</a:t>
            </a:r>
            <a:endParaRPr lang="fr-FR" dirty="0"/>
          </a:p>
        </p:txBody>
      </p:sp>
    </p:spTree>
    <p:extLst>
      <p:ext uri="{BB962C8B-B14F-4D97-AF65-F5344CB8AC3E}">
        <p14:creationId xmlns:p14="http://schemas.microsoft.com/office/powerpoint/2010/main" val="1173693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Einschübe mit unterschiedlichen Funktionen…</a:t>
            </a:r>
            <a:endParaRPr lang="fr-FR" dirty="0"/>
          </a:p>
        </p:txBody>
      </p:sp>
      <p:sp>
        <p:nvSpPr>
          <p:cNvPr id="3" name="Espace réservé du contenu 2"/>
          <p:cNvSpPr>
            <a:spLocks noGrp="1"/>
          </p:cNvSpPr>
          <p:nvPr>
            <p:ph idx="1"/>
          </p:nvPr>
        </p:nvSpPr>
        <p:spPr/>
        <p:txBody>
          <a:bodyPr/>
          <a:lstStyle/>
          <a:p>
            <a:pPr marL="0" indent="0">
              <a:buNone/>
            </a:pPr>
            <a:r>
              <a:rPr lang="de-DE" dirty="0"/>
              <a:t>Ich ging bis zur </a:t>
            </a:r>
            <a:r>
              <a:rPr lang="de-DE" b="1" i="1" dirty="0"/>
              <a:t>Plaza de Colón </a:t>
            </a:r>
            <a:r>
              <a:rPr lang="de-DE" b="1" dirty="0"/>
              <a:t>– ein runder Platz mit Säule, darauf Kolumbus, der mit großer Geste </a:t>
            </a:r>
            <a:r>
              <a:rPr lang="de-DE" b="1" dirty="0" smtClean="0"/>
              <a:t>übers </a:t>
            </a:r>
            <a:r>
              <a:rPr lang="de-DE" b="1" dirty="0" smtClean="0"/>
              <a:t>Meer </a:t>
            </a:r>
            <a:r>
              <a:rPr lang="de-DE" b="1" dirty="0"/>
              <a:t>wies</a:t>
            </a:r>
            <a:r>
              <a:rPr lang="de-DE" dirty="0"/>
              <a:t> </a:t>
            </a:r>
            <a:r>
              <a:rPr lang="de-DE" b="1" u="sng" dirty="0"/>
              <a:t>(allerdings, wie mir auffiel, in die falsche Richtung, nämlich nach Süden) </a:t>
            </a:r>
            <a:r>
              <a:rPr lang="de-DE" dirty="0"/>
              <a:t>– und bog dann rechts in die </a:t>
            </a:r>
            <a:r>
              <a:rPr lang="de-DE" i="1" dirty="0" err="1"/>
              <a:t>Rambla</a:t>
            </a:r>
            <a:r>
              <a:rPr lang="de-DE" i="1" dirty="0"/>
              <a:t> </a:t>
            </a:r>
            <a:r>
              <a:rPr lang="de-DE" dirty="0"/>
              <a:t>ein [...] (Eugen Ruge. </a:t>
            </a:r>
            <a:r>
              <a:rPr lang="de-DE" i="1" dirty="0"/>
              <a:t>Cabo de Gata</a:t>
            </a:r>
            <a:r>
              <a:rPr lang="de-DE" dirty="0"/>
              <a:t>, 49)</a:t>
            </a:r>
            <a:endParaRPr lang="fr-FR" dirty="0"/>
          </a:p>
        </p:txBody>
      </p:sp>
    </p:spTree>
    <p:extLst>
      <p:ext uri="{BB962C8B-B14F-4D97-AF65-F5344CB8AC3E}">
        <p14:creationId xmlns:p14="http://schemas.microsoft.com/office/powerpoint/2010/main" val="3971097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Schluss und Ausblick</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de-DE" dirty="0"/>
              <a:t>Er hatte bekommen</a:t>
            </a:r>
            <a:r>
              <a:rPr lang="de-DE" b="1" dirty="0"/>
              <a:t>, </a:t>
            </a:r>
            <a:r>
              <a:rPr lang="de-DE" b="1" i="1" dirty="0"/>
              <a:t>was er wollte</a:t>
            </a:r>
            <a:r>
              <a:rPr lang="de-DE" b="1" dirty="0"/>
              <a:t> – mich –,</a:t>
            </a:r>
            <a:r>
              <a:rPr lang="de-DE" dirty="0"/>
              <a:t> und das machte ihn nachgiebig und noch geduldiger, als er ohnehin schon war; </a:t>
            </a:r>
            <a:endParaRPr lang="fr-FR" dirty="0"/>
          </a:p>
          <a:p>
            <a:pPr marL="514350" indent="-514350">
              <a:buFont typeface="+mj-lt"/>
              <a:buAutoNum type="arabicPeriod"/>
            </a:pPr>
            <a:r>
              <a:rPr lang="de-DE" dirty="0" smtClean="0"/>
              <a:t>In </a:t>
            </a:r>
            <a:r>
              <a:rPr lang="de-DE" b="1" i="1" dirty="0"/>
              <a:t>dem Hotel</a:t>
            </a:r>
            <a:r>
              <a:rPr lang="de-DE" b="1" dirty="0"/>
              <a:t> – eigentlich: </a:t>
            </a:r>
            <a:r>
              <a:rPr lang="de-DE" b="1" i="1" dirty="0" err="1"/>
              <a:t>hostal</a:t>
            </a:r>
            <a:r>
              <a:rPr lang="de-DE" b="1" i="1" dirty="0"/>
              <a:t> </a:t>
            </a:r>
            <a:r>
              <a:rPr lang="de-DE" b="1" dirty="0"/>
              <a:t>–</a:t>
            </a:r>
            <a:r>
              <a:rPr lang="de-DE" dirty="0"/>
              <a:t> gab es kein Frühstück [...] </a:t>
            </a:r>
            <a:r>
              <a:rPr lang="fr-FR" dirty="0"/>
              <a:t>(Eugen Ruge. </a:t>
            </a:r>
            <a:r>
              <a:rPr lang="fr-FR" i="1" dirty="0"/>
              <a:t>Cabo de </a:t>
            </a:r>
            <a:r>
              <a:rPr lang="fr-FR" i="1" dirty="0" err="1"/>
              <a:t>Gata</a:t>
            </a:r>
            <a:r>
              <a:rPr lang="fr-FR" dirty="0"/>
              <a:t>, 57</a:t>
            </a:r>
            <a:r>
              <a:rPr lang="fr-FR" dirty="0" smtClean="0"/>
              <a:t>)</a:t>
            </a:r>
          </a:p>
          <a:p>
            <a:pPr marL="0" indent="0">
              <a:buNone/>
            </a:pPr>
            <a:endParaRPr lang="de-DE" dirty="0" smtClean="0"/>
          </a:p>
        </p:txBody>
      </p:sp>
    </p:spTree>
    <p:extLst>
      <p:ext uri="{BB962C8B-B14F-4D97-AF65-F5344CB8AC3E}">
        <p14:creationId xmlns:p14="http://schemas.microsoft.com/office/powerpoint/2010/main" val="55605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pPr marL="0" indent="0" algn="ctr">
              <a:buNone/>
            </a:pPr>
            <a:r>
              <a:rPr lang="de-DE" dirty="0" smtClean="0"/>
              <a:t>Aber – und hier greife ich der Diskussion wahrscheinlich vor </a:t>
            </a:r>
          </a:p>
          <a:p>
            <a:pPr marL="0" indent="0" algn="ctr">
              <a:buNone/>
            </a:pPr>
            <a:r>
              <a:rPr lang="de-DE" b="1" dirty="0"/>
              <a:t>(</a:t>
            </a:r>
            <a:r>
              <a:rPr lang="de-DE" b="1" dirty="0" smtClean="0"/>
              <a:t>Versuch eines gesichtswahrenden Kommentars)</a:t>
            </a:r>
            <a:r>
              <a:rPr lang="de-DE" dirty="0" smtClean="0"/>
              <a:t> – es stellt sich wahrscheinlich die Frage, ob ich den Kommentarbegriff nicht zu weit fasse, indem ich die Einschübe, die sich nicht ausschließlich in die Quaestio einschreiben, alle als Kommentare betrachte. </a:t>
            </a:r>
          </a:p>
          <a:p>
            <a:pPr marL="0" indent="0" algn="ctr">
              <a:buNone/>
            </a:pPr>
            <a:endParaRPr lang="de-DE" spc="40" dirty="0" smtClean="0">
              <a:effectLst>
                <a:outerShdw blurRad="38100" dist="38100" dir="2700000" algn="tl">
                  <a:srgbClr val="000000">
                    <a:alpha val="43137"/>
                  </a:srgbClr>
                </a:outerShdw>
              </a:effectLst>
            </a:endParaRPr>
          </a:p>
          <a:p>
            <a:pPr marL="0" indent="0" algn="ctr">
              <a:buNone/>
            </a:pPr>
            <a:r>
              <a:rPr lang="de-DE" spc="40" dirty="0" smtClean="0">
                <a:effectLst>
                  <a:outerShdw blurRad="38100" dist="38100" dir="2700000" algn="tl">
                    <a:srgbClr val="000000">
                      <a:alpha val="43137"/>
                    </a:srgbClr>
                  </a:outerShdw>
                </a:effectLst>
              </a:rPr>
              <a:t>VIELEN DANK FÜR IHRE AUFMERKSAMKEIT</a:t>
            </a:r>
            <a:endParaRPr lang="fr-FR" spc="40" dirty="0" smtClean="0">
              <a:effectLst>
                <a:outerShdw blurRad="38100" dist="38100" dir="2700000" algn="tl">
                  <a:srgbClr val="000000">
                    <a:alpha val="43137"/>
                  </a:srgbClr>
                </a:outerShdw>
              </a:effectLst>
            </a:endParaRPr>
          </a:p>
          <a:p>
            <a:endParaRPr lang="fr-FR" dirty="0"/>
          </a:p>
        </p:txBody>
      </p:sp>
    </p:spTree>
    <p:extLst>
      <p:ext uri="{BB962C8B-B14F-4D97-AF65-F5344CB8AC3E}">
        <p14:creationId xmlns:p14="http://schemas.microsoft.com/office/powerpoint/2010/main" val="346741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pPr marL="0" indent="0" algn="ctr">
              <a:buNone/>
            </a:pPr>
            <a:endParaRPr lang="de-DE" spc="40" dirty="0" smtClean="0">
              <a:effectLst>
                <a:outerShdw blurRad="38100" dist="38100" dir="2700000" algn="tl">
                  <a:srgbClr val="000000">
                    <a:alpha val="43137"/>
                  </a:srgbClr>
                </a:outerShdw>
              </a:effectLst>
            </a:endParaRPr>
          </a:p>
          <a:p>
            <a:pPr marL="0" indent="0" algn="ctr">
              <a:buNone/>
            </a:pPr>
            <a:r>
              <a:rPr lang="de-DE" spc="40" dirty="0" smtClean="0">
                <a:effectLst>
                  <a:outerShdw blurRad="38100" dist="38100" dir="2700000" algn="tl">
                    <a:srgbClr val="000000">
                      <a:alpha val="43137"/>
                    </a:srgbClr>
                  </a:outerShdw>
                </a:effectLst>
              </a:rPr>
              <a:t>VIELEN DANK FÜR IHRE AUFMERKSAMKEIT</a:t>
            </a:r>
            <a:endParaRPr lang="fr-FR" spc="40" dirty="0" smtClean="0">
              <a:effectLst>
                <a:outerShdw blurRad="38100" dist="38100" dir="2700000" algn="tl">
                  <a:srgbClr val="000000">
                    <a:alpha val="43137"/>
                  </a:srgbClr>
                </a:outerShdw>
              </a:effectLst>
            </a:endParaRPr>
          </a:p>
          <a:p>
            <a:endParaRPr lang="fr-FR" dirty="0"/>
          </a:p>
        </p:txBody>
      </p:sp>
    </p:spTree>
    <p:extLst>
      <p:ext uri="{BB962C8B-B14F-4D97-AF65-F5344CB8AC3E}">
        <p14:creationId xmlns:p14="http://schemas.microsoft.com/office/powerpoint/2010/main" val="277157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(1) dann </a:t>
            </a:r>
            <a:r>
              <a:rPr lang="de-DE" dirty="0"/>
              <a:t>warn wir auch voll eh </a:t>
            </a:r>
            <a:r>
              <a:rPr lang="de-DE" b="1" dirty="0"/>
              <a:t>was weiß ich </a:t>
            </a:r>
            <a:r>
              <a:rPr lang="de-DE" dirty="0" err="1"/>
              <a:t>spazíern</a:t>
            </a:r>
            <a:r>
              <a:rPr lang="de-DE" dirty="0"/>
              <a:t> also </a:t>
            </a:r>
            <a:r>
              <a:rPr lang="de-DE" dirty="0" err="1"/>
              <a:t>obs</a:t>
            </a:r>
            <a:r>
              <a:rPr lang="de-DE" dirty="0"/>
              <a:t> </a:t>
            </a:r>
            <a:r>
              <a:rPr lang="de-DE" dirty="0" err="1"/>
              <a:t>paßt</a:t>
            </a:r>
            <a:r>
              <a:rPr lang="de-DE" dirty="0"/>
              <a:t> oder nicht (Sara BW--_E_00049_SE_01_T_01 / u_trans_3547 / 00:21:11.93</a:t>
            </a:r>
            <a:r>
              <a:rPr lang="de-DE" dirty="0" smtClean="0"/>
              <a:t>] (aus Dittmar, </a:t>
            </a:r>
            <a:r>
              <a:rPr lang="de-DE" i="1" dirty="0" smtClean="0"/>
              <a:t>erscheint </a:t>
            </a:r>
            <a:r>
              <a:rPr lang="de-DE" dirty="0" smtClean="0"/>
              <a:t>2017)</a:t>
            </a:r>
          </a:p>
          <a:p>
            <a:pPr marL="0" indent="0">
              <a:buNone/>
            </a:pPr>
            <a:endParaRPr lang="de-DE" dirty="0"/>
          </a:p>
          <a:p>
            <a:pPr marL="0" indent="0">
              <a:buNone/>
            </a:pPr>
            <a:r>
              <a:rPr lang="de-DE" dirty="0" smtClean="0"/>
              <a:t>(2) [...] </a:t>
            </a:r>
            <a:r>
              <a:rPr lang="de-DE" dirty="0"/>
              <a:t>nur wir beide stünden an der Reling denn der König wäre ausgegangen um junge Männer (1) (von jungen Männern) zerquetschen zu lassen (2) (das Übliche) er sähe uns im Sommerhimmel flirren das silberne Segel die schmalen silbernen Bänder in unseren weißen leichten Kleidern (Thomas Lehr, </a:t>
            </a:r>
            <a:r>
              <a:rPr lang="de-DE" i="1" dirty="0"/>
              <a:t>September Fata Morgana</a:t>
            </a:r>
            <a:r>
              <a:rPr lang="de-DE" dirty="0"/>
              <a:t>, Kindle: </a:t>
            </a:r>
            <a:r>
              <a:rPr lang="de-DE" dirty="0" err="1"/>
              <a:t>o.S</a:t>
            </a:r>
            <a:r>
              <a:rPr lang="de-DE" dirty="0"/>
              <a:t>. )</a:t>
            </a:r>
            <a:endParaRPr lang="fr-FR" dirty="0"/>
          </a:p>
          <a:p>
            <a:pPr marL="0" indent="0">
              <a:buNone/>
            </a:pPr>
            <a:endParaRPr lang="fr-FR" dirty="0"/>
          </a:p>
        </p:txBody>
      </p:sp>
    </p:spTree>
    <p:extLst>
      <p:ext uri="{BB962C8B-B14F-4D97-AF65-F5344CB8AC3E}">
        <p14:creationId xmlns:p14="http://schemas.microsoft.com/office/powerpoint/2010/main" val="81880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de-DE" dirty="0" err="1"/>
              <a:t>Stutterheim</a:t>
            </a:r>
            <a:r>
              <a:rPr lang="de-DE" dirty="0"/>
              <a:t> 1997 </a:t>
            </a:r>
            <a:r>
              <a:rPr lang="de-DE" dirty="0" smtClean="0"/>
              <a:t>=&gt; </a:t>
            </a:r>
            <a:r>
              <a:rPr lang="de-DE" i="1" dirty="0" smtClean="0"/>
              <a:t>Quaestio </a:t>
            </a:r>
            <a:r>
              <a:rPr lang="de-DE" dirty="0"/>
              <a:t>eines Textes </a:t>
            </a:r>
            <a:r>
              <a:rPr lang="de-DE" dirty="0" smtClean="0"/>
              <a:t>=&gt; mehrere </a:t>
            </a:r>
            <a:r>
              <a:rPr lang="de-DE" dirty="0"/>
              <a:t>Hypothesen </a:t>
            </a:r>
            <a:r>
              <a:rPr lang="de-DE" dirty="0" smtClean="0"/>
              <a:t>: </a:t>
            </a:r>
            <a:endParaRPr lang="fr-FR" dirty="0"/>
          </a:p>
          <a:p>
            <a:pPr lvl="0"/>
            <a:r>
              <a:rPr lang="de-DE" dirty="0"/>
              <a:t>es wird angenommen, dass der Sprecher ein Thema / die Quaestio auswählt und ein diesbezügliches spezifisches Wissen aktiviert</a:t>
            </a:r>
            <a:endParaRPr lang="fr-FR" dirty="0"/>
          </a:p>
          <a:p>
            <a:pPr lvl="0"/>
            <a:r>
              <a:rPr lang="de-DE" dirty="0"/>
              <a:t>es wird angenommen, dass der Sprecher eine bestimmte Perspektive auf die </a:t>
            </a:r>
            <a:r>
              <a:rPr lang="de-DE" i="1" dirty="0" err="1"/>
              <a:t>Questio</a:t>
            </a:r>
            <a:r>
              <a:rPr lang="de-DE" i="1" dirty="0"/>
              <a:t> </a:t>
            </a:r>
            <a:r>
              <a:rPr lang="de-DE" dirty="0"/>
              <a:t>entwickelt und sein Wissen in dieser Perspektive strukturiert </a:t>
            </a:r>
            <a:endParaRPr lang="fr-FR" dirty="0"/>
          </a:p>
          <a:p>
            <a:pPr lvl="0"/>
            <a:r>
              <a:rPr lang="de-DE" dirty="0"/>
              <a:t>es wird eine hierarchische </a:t>
            </a:r>
            <a:r>
              <a:rPr lang="de-DE" dirty="0" err="1"/>
              <a:t>Stuktur</a:t>
            </a:r>
            <a:r>
              <a:rPr lang="de-DE" dirty="0"/>
              <a:t> der Informationseinheiten angenommen, die sich direkt auf die </a:t>
            </a:r>
            <a:r>
              <a:rPr lang="de-DE" i="1" dirty="0" err="1"/>
              <a:t>quaestio</a:t>
            </a:r>
            <a:r>
              <a:rPr lang="de-DE" i="1" dirty="0"/>
              <a:t> </a:t>
            </a:r>
            <a:r>
              <a:rPr lang="de-DE" dirty="0" smtClean="0"/>
              <a:t>beziehen; andere sekundäre </a:t>
            </a:r>
            <a:r>
              <a:rPr lang="de-DE" dirty="0"/>
              <a:t>Strukturen, die nur indirekt mit ihr </a:t>
            </a:r>
            <a:r>
              <a:rPr lang="de-DE" dirty="0" smtClean="0"/>
              <a:t>zusammenhängen, können auftreten</a:t>
            </a:r>
            <a:endParaRPr lang="fr-FR" dirty="0"/>
          </a:p>
          <a:p>
            <a:pPr lvl="0"/>
            <a:r>
              <a:rPr lang="de-DE" dirty="0"/>
              <a:t>es wird angenommen, dass die hierarchische Struktur die Informationen linear und sequentiell organisiert </a:t>
            </a:r>
            <a:endParaRPr lang="fr-FR" dirty="0"/>
          </a:p>
          <a:p>
            <a:pPr marL="0" indent="0">
              <a:buNone/>
            </a:pPr>
            <a:endParaRPr lang="fr-FR" dirty="0"/>
          </a:p>
        </p:txBody>
      </p:sp>
    </p:spTree>
    <p:extLst>
      <p:ext uri="{BB962C8B-B14F-4D97-AF65-F5344CB8AC3E}">
        <p14:creationId xmlns:p14="http://schemas.microsoft.com/office/powerpoint/2010/main" val="279598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de-DE" dirty="0" smtClean="0"/>
              <a:t>Referentielle Ausdrücke =&gt; </a:t>
            </a:r>
          </a:p>
          <a:p>
            <a:r>
              <a:rPr lang="de-DE" dirty="0" smtClean="0"/>
              <a:t>Personen</a:t>
            </a:r>
            <a:r>
              <a:rPr lang="de-DE" dirty="0"/>
              <a:t>, </a:t>
            </a:r>
          </a:p>
          <a:p>
            <a:r>
              <a:rPr lang="de-DE" dirty="0" smtClean="0"/>
              <a:t>Gegenstände</a:t>
            </a:r>
            <a:r>
              <a:rPr lang="de-DE" dirty="0"/>
              <a:t>, </a:t>
            </a:r>
            <a:endParaRPr lang="de-DE" dirty="0" smtClean="0"/>
          </a:p>
          <a:p>
            <a:r>
              <a:rPr lang="de-DE" dirty="0" smtClean="0"/>
              <a:t>Ereignisse</a:t>
            </a:r>
            <a:r>
              <a:rPr lang="de-DE" dirty="0"/>
              <a:t>, </a:t>
            </a:r>
            <a:endParaRPr lang="de-DE" dirty="0" smtClean="0"/>
          </a:p>
          <a:p>
            <a:r>
              <a:rPr lang="de-DE" dirty="0" smtClean="0"/>
              <a:t>Ort-e </a:t>
            </a:r>
          </a:p>
          <a:p>
            <a:r>
              <a:rPr lang="de-DE" dirty="0" smtClean="0"/>
              <a:t>Zeit / Zeitpunkte </a:t>
            </a:r>
          </a:p>
          <a:p>
            <a:r>
              <a:rPr lang="de-DE" dirty="0" smtClean="0"/>
              <a:t>Wahrheitswerte (Faktizität</a:t>
            </a:r>
            <a:r>
              <a:rPr lang="de-DE" dirty="0"/>
              <a:t>, </a:t>
            </a:r>
            <a:r>
              <a:rPr lang="de-DE" dirty="0" smtClean="0"/>
              <a:t>Gegenfaktizität, Fiktionalität</a:t>
            </a:r>
            <a:r>
              <a:rPr lang="de-DE" dirty="0"/>
              <a:t>)</a:t>
            </a:r>
            <a:r>
              <a:rPr lang="de-DE" dirty="0" smtClean="0"/>
              <a:t> </a:t>
            </a:r>
          </a:p>
          <a:p>
            <a:pPr marL="0" indent="0">
              <a:buNone/>
            </a:pPr>
            <a:r>
              <a:rPr lang="de-DE" dirty="0" smtClean="0"/>
              <a:t>+</a:t>
            </a:r>
          </a:p>
          <a:p>
            <a:pPr marL="0" indent="0">
              <a:buNone/>
            </a:pPr>
            <a:r>
              <a:rPr lang="de-DE" i="1" dirty="0" err="1" smtClean="0"/>
              <a:t>referential</a:t>
            </a:r>
            <a:r>
              <a:rPr lang="de-DE" i="1" dirty="0" smtClean="0"/>
              <a:t> </a:t>
            </a:r>
            <a:r>
              <a:rPr lang="de-DE" i="1" dirty="0" err="1" smtClean="0"/>
              <a:t>movement</a:t>
            </a:r>
            <a:endParaRPr lang="fr-FR" i="1" dirty="0"/>
          </a:p>
        </p:txBody>
      </p:sp>
    </p:spTree>
    <p:extLst>
      <p:ext uri="{BB962C8B-B14F-4D97-AF65-F5344CB8AC3E}">
        <p14:creationId xmlns:p14="http://schemas.microsoft.com/office/powerpoint/2010/main" val="137377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2" name="Espace réservé du contenu 11"/>
          <p:cNvPicPr>
            <a:picLocks noGrp="1" noChangeAspect="1"/>
          </p:cNvPicPr>
          <p:nvPr>
            <p:ph idx="1"/>
          </p:nvPr>
        </p:nvPicPr>
        <p:blipFill>
          <a:blip r:embed="rId2"/>
          <a:stretch>
            <a:fillRect/>
          </a:stretch>
        </p:blipFill>
        <p:spPr>
          <a:xfrm>
            <a:off x="541606" y="2255942"/>
            <a:ext cx="10591800" cy="3561493"/>
          </a:xfrm>
          <a:prstGeom prst="rect">
            <a:avLst/>
          </a:prstGeom>
        </p:spPr>
      </p:pic>
    </p:spTree>
    <p:extLst>
      <p:ext uri="{BB962C8B-B14F-4D97-AF65-F5344CB8AC3E}">
        <p14:creationId xmlns:p14="http://schemas.microsoft.com/office/powerpoint/2010/main" val="17038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de-DE" sz="3600" b="1" dirty="0" smtClean="0"/>
              <a:t>I. Sich </a:t>
            </a:r>
            <a:r>
              <a:rPr lang="de-DE" sz="3600" b="1" dirty="0"/>
              <a:t>in die </a:t>
            </a:r>
            <a:r>
              <a:rPr lang="de-DE" sz="3600" b="1" i="1" dirty="0"/>
              <a:t>Quaestio</a:t>
            </a:r>
            <a:r>
              <a:rPr lang="de-DE" sz="3600" b="1" dirty="0"/>
              <a:t> einschreibende PE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de-DE" dirty="0" smtClean="0"/>
              <a:t>Mögliche Kriterien </a:t>
            </a:r>
            <a:r>
              <a:rPr lang="de-DE" dirty="0"/>
              <a:t>zur </a:t>
            </a:r>
            <a:r>
              <a:rPr lang="de-DE" smtClean="0"/>
              <a:t>Identifizierung dieser PE: </a:t>
            </a:r>
            <a:endParaRPr lang="de-DE" dirty="0" smtClean="0"/>
          </a:p>
          <a:p>
            <a:r>
              <a:rPr lang="de-DE" dirty="0" err="1" smtClean="0"/>
              <a:t>Koreferentialität</a:t>
            </a:r>
            <a:r>
              <a:rPr lang="de-DE" dirty="0"/>
              <a:t>, </a:t>
            </a:r>
            <a:endParaRPr lang="de-DE" dirty="0" smtClean="0"/>
          </a:p>
          <a:p>
            <a:pPr marL="0" indent="0">
              <a:buNone/>
            </a:pPr>
            <a:r>
              <a:rPr lang="de-DE" dirty="0" smtClean="0"/>
              <a:t>oder </a:t>
            </a:r>
          </a:p>
          <a:p>
            <a:r>
              <a:rPr lang="de-DE" dirty="0" err="1" smtClean="0"/>
              <a:t>Teilkoreferentialität</a:t>
            </a:r>
            <a:r>
              <a:rPr lang="de-DE" dirty="0"/>
              <a:t>, </a:t>
            </a:r>
            <a:endParaRPr lang="de-DE" dirty="0" smtClean="0"/>
          </a:p>
          <a:p>
            <a:r>
              <a:rPr lang="de-DE" dirty="0" smtClean="0"/>
              <a:t>die </a:t>
            </a:r>
            <a:r>
              <a:rPr lang="de-DE" dirty="0"/>
              <a:t>Abwesenheit evaluativer </a:t>
            </a:r>
            <a:r>
              <a:rPr lang="de-DE" dirty="0" smtClean="0"/>
              <a:t>Ausdrücke </a:t>
            </a:r>
          </a:p>
          <a:p>
            <a:r>
              <a:rPr lang="de-DE" dirty="0" smtClean="0"/>
              <a:t>Abwesenheit </a:t>
            </a:r>
            <a:r>
              <a:rPr lang="de-DE" dirty="0"/>
              <a:t>evaluativer </a:t>
            </a:r>
            <a:r>
              <a:rPr lang="de-DE" dirty="0" smtClean="0"/>
              <a:t>Satzmodalität (Exklamation)</a:t>
            </a:r>
          </a:p>
          <a:p>
            <a:r>
              <a:rPr lang="de-DE" dirty="0" err="1" smtClean="0"/>
              <a:t>Tempusstabilität</a:t>
            </a:r>
            <a:endParaRPr lang="de-DE" dirty="0" smtClean="0"/>
          </a:p>
          <a:p>
            <a:r>
              <a:rPr lang="de-DE" dirty="0" smtClean="0"/>
              <a:t>Eine </a:t>
            </a:r>
            <a:r>
              <a:rPr lang="de-DE" dirty="0" smtClean="0"/>
              <a:t>Sprecherinstanz</a:t>
            </a:r>
            <a:endParaRPr lang="fr-FR" dirty="0"/>
          </a:p>
        </p:txBody>
      </p:sp>
    </p:spTree>
    <p:extLst>
      <p:ext uri="{BB962C8B-B14F-4D97-AF65-F5344CB8AC3E}">
        <p14:creationId xmlns:p14="http://schemas.microsoft.com/office/powerpoint/2010/main" val="1820000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lvl="0" indent="-514350">
              <a:buFont typeface="+mj-lt"/>
              <a:buAutoNum type="arabicPeriod"/>
            </a:pPr>
            <a:r>
              <a:rPr lang="de-DE" dirty="0"/>
              <a:t>Die </a:t>
            </a:r>
            <a:r>
              <a:rPr lang="de-DE" b="1" i="1" dirty="0"/>
              <a:t>CDA</a:t>
            </a:r>
            <a:r>
              <a:rPr lang="de-DE" b="1" dirty="0"/>
              <a:t> (Sozialausschüsse der CDU)</a:t>
            </a:r>
            <a:r>
              <a:rPr lang="de-DE" dirty="0"/>
              <a:t> ist eine der Vereinigung, die innerhalb der CDU die Interessen der Arbeitnehmer vertritt</a:t>
            </a:r>
            <a:r>
              <a:rPr lang="de-DE" dirty="0" smtClean="0"/>
              <a:t>. (</a:t>
            </a:r>
            <a:r>
              <a:rPr lang="de-DE" u="sng" dirty="0" smtClean="0">
                <a:hlinkClick r:id="rId2"/>
              </a:rPr>
              <a:t>https</a:t>
            </a:r>
            <a:r>
              <a:rPr lang="de-DE" u="sng" dirty="0">
                <a:hlinkClick r:id="rId2"/>
              </a:rPr>
              <a:t>://www.cda-bund.de/</a:t>
            </a:r>
            <a:r>
              <a:rPr lang="de-DE" dirty="0"/>
              <a:t>, Abruf 29.10.16)</a:t>
            </a:r>
            <a:endParaRPr lang="fr-FR" dirty="0"/>
          </a:p>
          <a:p>
            <a:pPr marL="514350" lvl="0" indent="-514350">
              <a:buFont typeface="+mj-lt"/>
              <a:buAutoNum type="arabicPeriod"/>
            </a:pPr>
            <a:r>
              <a:rPr lang="de-DE" dirty="0"/>
              <a:t>Zudem soll der </a:t>
            </a:r>
            <a:r>
              <a:rPr lang="de-DE" b="1" i="1" dirty="0"/>
              <a:t>Europäische Gerichtshof </a:t>
            </a:r>
            <a:r>
              <a:rPr lang="de-DE" b="1" dirty="0"/>
              <a:t>(EuGH)</a:t>
            </a:r>
            <a:r>
              <a:rPr lang="de-DE" dirty="0"/>
              <a:t> aufgefordert werden, ein Gutachten zu den umstrittenen Regelungen zur Streitbeilegung zwischen Unternehmen und Staaten zu erstellen. </a:t>
            </a:r>
            <a:r>
              <a:rPr lang="de-DE" u="sng" dirty="0">
                <a:hlinkClick r:id="rId3"/>
              </a:rPr>
              <a:t>http://www.spiegel.de/politik/ausland/ceta-eu-staaten-segnen-handelsvertrag-mit-kanada-ab-a-1118818.html</a:t>
            </a:r>
            <a:r>
              <a:rPr lang="de-DE" dirty="0"/>
              <a:t>, Abruf 29.10.16)</a:t>
            </a:r>
            <a:endParaRPr lang="fr-FR" dirty="0"/>
          </a:p>
          <a:p>
            <a:pPr marL="0" indent="0">
              <a:buNone/>
            </a:pPr>
            <a:endParaRPr lang="fr-FR" dirty="0"/>
          </a:p>
        </p:txBody>
      </p:sp>
    </p:spTree>
    <p:extLst>
      <p:ext uri="{BB962C8B-B14F-4D97-AF65-F5344CB8AC3E}">
        <p14:creationId xmlns:p14="http://schemas.microsoft.com/office/powerpoint/2010/main" val="89695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TotalTime>
  <Words>2977</Words>
  <Application>Microsoft Office PowerPoint</Application>
  <PresentationFormat>Grand écran</PresentationFormat>
  <Paragraphs>97</Paragraphs>
  <Slides>35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35</vt:i4>
      </vt:variant>
    </vt:vector>
  </HeadingPairs>
  <TitlesOfParts>
    <vt:vector size="40" baseType="lpstr">
      <vt:lpstr>Arial</vt:lpstr>
      <vt:lpstr>Calibri</vt:lpstr>
      <vt:lpstr>Calibri Light</vt:lpstr>
      <vt:lpstr>Wingdings</vt:lpstr>
      <vt:lpstr>Thème Office</vt:lpstr>
      <vt:lpstr>Der parenthetische Einschub in Kommentarfunktion </vt:lpstr>
      <vt:lpstr>Présentation PowerPoint</vt:lpstr>
      <vt:lpstr>Présentation PowerPoint</vt:lpstr>
      <vt:lpstr>Présentation PowerPoint</vt:lpstr>
      <vt:lpstr>Présentation PowerPoint</vt:lpstr>
      <vt:lpstr>Présentation PowerPoint</vt:lpstr>
      <vt:lpstr>Présentation PowerPoint</vt:lpstr>
      <vt:lpstr>I. Sich in die Quaestio einschreibende PE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II.a Kommentierende Einschübe, die Referenzobjekte betreffen und eine neue – kommentierende - Perspektive auf sie entwickeln </vt:lpstr>
      <vt:lpstr>Présentation PowerPoint</vt:lpstr>
      <vt:lpstr>Présentation PowerPoint</vt:lpstr>
      <vt:lpstr>Présentation PowerPoint</vt:lpstr>
      <vt:lpstr>Présentation PowerPoint</vt:lpstr>
      <vt:lpstr>II.b. Einschübe zur Organisation des Text sowie des Ko- und Kontextes / der Äußerungssituation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Einschübe mit unterschiedlichen Funktionen…</vt:lpstr>
      <vt:lpstr>Schluss und Ausblick</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parenthetische Einschub in Kommentarfunktion</dc:title>
  <dc:creator>F</dc:creator>
  <cp:lastModifiedBy>F</cp:lastModifiedBy>
  <cp:revision>48</cp:revision>
  <dcterms:created xsi:type="dcterms:W3CDTF">2016-11-03T14:10:58Z</dcterms:created>
  <dcterms:modified xsi:type="dcterms:W3CDTF">2016-11-05T11:24:49Z</dcterms:modified>
</cp:coreProperties>
</file>