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6" r:id="rId38"/>
    <p:sldId id="290" r:id="rId39"/>
    <p:sldId id="291" r:id="rId40"/>
    <p:sldId id="292" r:id="rId41"/>
    <p:sldId id="293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7AE-A5D1-43E5-97BD-CD3C5B02FCFB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5629-4C1F-4FDC-AB5D-BF2A8E404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51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7AE-A5D1-43E5-97BD-CD3C5B02FCFB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5629-4C1F-4FDC-AB5D-BF2A8E404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12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7AE-A5D1-43E5-97BD-CD3C5B02FCFB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5629-4C1F-4FDC-AB5D-BF2A8E404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25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7AE-A5D1-43E5-97BD-CD3C5B02FCFB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5629-4C1F-4FDC-AB5D-BF2A8E404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90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7AE-A5D1-43E5-97BD-CD3C5B02FCFB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5629-4C1F-4FDC-AB5D-BF2A8E404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38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7AE-A5D1-43E5-97BD-CD3C5B02FCFB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5629-4C1F-4FDC-AB5D-BF2A8E404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95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7AE-A5D1-43E5-97BD-CD3C5B02FCFB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5629-4C1F-4FDC-AB5D-BF2A8E404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10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7AE-A5D1-43E5-97BD-CD3C5B02FCFB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5629-4C1F-4FDC-AB5D-BF2A8E404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10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7AE-A5D1-43E5-97BD-CD3C5B02FCFB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5629-4C1F-4FDC-AB5D-BF2A8E404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7AE-A5D1-43E5-97BD-CD3C5B02FCFB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5629-4C1F-4FDC-AB5D-BF2A8E404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86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7AE-A5D1-43E5-97BD-CD3C5B02FCFB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5629-4C1F-4FDC-AB5D-BF2A8E404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76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B7AE-A5D1-43E5-97BD-CD3C5B02FCFB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05629-4C1F-4FDC-AB5D-BF2A8E404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83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Kategorien und Kategorisierung in der Tradition der allgemeinen Grammatiken in einigen allgemeingrammatischen Texten direkt vor und nach Kant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Friederike SPITZL-DUPIC, Université Clermont Auvergne, Université Blaise Pascal, EA 999, Laboratoire de Recherche sur le </a:t>
            </a:r>
            <a:r>
              <a:rPr lang="fr-FR" dirty="0" smtClean="0"/>
              <a:t>Langage</a:t>
            </a:r>
            <a:endParaRPr lang="fr-FR" dirty="0"/>
          </a:p>
          <a:p>
            <a:endParaRPr lang="fr-FR" dirty="0"/>
          </a:p>
        </p:txBody>
      </p:sp>
      <p:pic>
        <p:nvPicPr>
          <p:cNvPr id="4" name="Shape 30"/>
          <p:cNvPicPr preferRelativeResize="0"/>
          <p:nvPr/>
        </p:nvPicPr>
        <p:blipFill rotWithShape="1">
          <a:blip r:embed="rId2">
            <a:alphaModFix/>
          </a:blip>
          <a:srcRect l="34789"/>
          <a:stretch/>
        </p:blipFill>
        <p:spPr>
          <a:xfrm>
            <a:off x="0" y="5257800"/>
            <a:ext cx="5962918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4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So heißt es z.B. :</a:t>
            </a:r>
            <a:endParaRPr lang="fr-FR" dirty="0"/>
          </a:p>
          <a:p>
            <a:pPr lvl="0"/>
            <a:r>
              <a:rPr lang="de-DE" dirty="0"/>
              <a:t>zur Einführung des Satzbegriffs : </a:t>
            </a:r>
            <a:r>
              <a:rPr lang="de-DE" i="1" dirty="0" smtClean="0"/>
              <a:t>Sprachlehre</a:t>
            </a:r>
            <a:r>
              <a:rPr lang="de-DE" dirty="0" smtClean="0"/>
              <a:t>: </a:t>
            </a:r>
            <a:r>
              <a:rPr lang="de-DE" dirty="0"/>
              <a:t>XXXVII: « Alle Nationen fanden durch das innere Gefühl (…) </a:t>
            </a:r>
            <a:r>
              <a:rPr lang="de-DE" dirty="0" smtClean="0"/>
              <a:t>»</a:t>
            </a:r>
            <a:endParaRPr lang="fr-FR" dirty="0"/>
          </a:p>
          <a:p>
            <a:pPr lvl="0"/>
            <a:r>
              <a:rPr lang="de-DE" dirty="0"/>
              <a:t>zur Einführung der Kasus </a:t>
            </a:r>
            <a:r>
              <a:rPr lang="de-DE" i="1" dirty="0" smtClean="0"/>
              <a:t>Sprachlehre</a:t>
            </a:r>
            <a:r>
              <a:rPr lang="de-DE" dirty="0" smtClean="0"/>
              <a:t>: </a:t>
            </a:r>
            <a:r>
              <a:rPr lang="de-DE" dirty="0"/>
              <a:t>XL: « alle Völker [wurden] inne (…) </a:t>
            </a:r>
            <a:r>
              <a:rPr lang="fr-FR" dirty="0"/>
              <a:t>», , cf. </a:t>
            </a:r>
            <a:r>
              <a:rPr lang="fr-FR" dirty="0" err="1" smtClean="0"/>
              <a:t>Sprachlehre</a:t>
            </a:r>
            <a:r>
              <a:rPr lang="fr-FR" dirty="0" smtClean="0"/>
              <a:t>: XL-XLI</a:t>
            </a:r>
            <a:endParaRPr lang="fr-FR" dirty="0"/>
          </a:p>
          <a:p>
            <a:pPr lvl="0"/>
            <a:r>
              <a:rPr lang="de-DE" dirty="0"/>
              <a:t>zur Einführung der Tempora </a:t>
            </a:r>
            <a:r>
              <a:rPr lang="de-DE" i="1" dirty="0" smtClean="0"/>
              <a:t>Sprachlehre</a:t>
            </a:r>
            <a:r>
              <a:rPr lang="de-DE" dirty="0" smtClean="0"/>
              <a:t>: </a:t>
            </a:r>
            <a:r>
              <a:rPr lang="de-DE" dirty="0"/>
              <a:t>XLI: « alle Völker [haben] (…) die </a:t>
            </a:r>
            <a:r>
              <a:rPr lang="de-DE" dirty="0" err="1"/>
              <a:t>Nothwendigkeit</a:t>
            </a:r>
            <a:r>
              <a:rPr lang="de-DE" dirty="0"/>
              <a:t> eingesehen (…) </a:t>
            </a:r>
            <a:r>
              <a:rPr lang="fr-FR" dirty="0" smtClean="0"/>
              <a:t>»</a:t>
            </a:r>
            <a:endParaRPr lang="fr-FR" dirty="0"/>
          </a:p>
          <a:p>
            <a:pPr lvl="0"/>
            <a:r>
              <a:rPr lang="de-DE" dirty="0"/>
              <a:t>zur Einführung der Pronomina </a:t>
            </a:r>
            <a:r>
              <a:rPr lang="de-DE" i="1" dirty="0" smtClean="0"/>
              <a:t>Sprachlehre</a:t>
            </a:r>
            <a:r>
              <a:rPr lang="de-DE" dirty="0" smtClean="0"/>
              <a:t>: XLVIII</a:t>
            </a:r>
            <a:r>
              <a:rPr lang="de-DE" dirty="0"/>
              <a:t>: « alle Sprachen haben es für </a:t>
            </a:r>
            <a:r>
              <a:rPr lang="de-DE" dirty="0" err="1"/>
              <a:t>nothwendig</a:t>
            </a:r>
            <a:r>
              <a:rPr lang="de-DE" dirty="0"/>
              <a:t> erkannt (…) </a:t>
            </a:r>
            <a:r>
              <a:rPr lang="fr-FR" dirty="0" smtClean="0"/>
              <a:t>»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buNone/>
            </a:pPr>
            <a:r>
              <a:rPr lang="de-DE" dirty="0" smtClean="0"/>
              <a:t>Sprachlehre: XXXVII</a:t>
            </a:r>
            <a:r>
              <a:rPr lang="de-DE" dirty="0"/>
              <a:t>: « Alle Nationen fanden durch das innere Gefühl,</a:t>
            </a:r>
            <a:endParaRPr lang="fr-FR" dirty="0"/>
          </a:p>
          <a:p>
            <a:r>
              <a:rPr lang="de-DE" dirty="0"/>
              <a:t>1) </a:t>
            </a:r>
            <a:r>
              <a:rPr lang="de-DE" dirty="0" err="1"/>
              <a:t>daß</a:t>
            </a:r>
            <a:r>
              <a:rPr lang="de-DE" dirty="0"/>
              <a:t>, wenn sie denken, sie in ihren Gedanken allezeit etwas </a:t>
            </a:r>
            <a:r>
              <a:rPr lang="de-DE" b="1" dirty="0"/>
              <a:t>unselbständi­geres </a:t>
            </a:r>
            <a:r>
              <a:rPr lang="de-DE" dirty="0"/>
              <a:t>mit etwas </a:t>
            </a:r>
            <a:r>
              <a:rPr lang="de-DE" b="1" dirty="0" err="1"/>
              <a:t>selbständigern</a:t>
            </a:r>
            <a:r>
              <a:rPr lang="de-DE" dirty="0"/>
              <a:t> verbinden oder von ihm trennen, und, weil diese Verbindung oder Trennung </a:t>
            </a:r>
            <a:r>
              <a:rPr lang="de-DE" dirty="0" err="1"/>
              <a:t>beyder</a:t>
            </a:r>
            <a:r>
              <a:rPr lang="de-DE" dirty="0"/>
              <a:t> Dinge ein </a:t>
            </a:r>
            <a:r>
              <a:rPr lang="de-DE" b="1" dirty="0"/>
              <a:t>Satz </a:t>
            </a:r>
            <a:r>
              <a:rPr lang="de-DE" dirty="0" err="1"/>
              <a:t>genennet</a:t>
            </a:r>
            <a:r>
              <a:rPr lang="de-DE" dirty="0"/>
              <a:t> wird, sie also allezeit im Satze denken. »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15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absolute </a:t>
            </a:r>
            <a:r>
              <a:rPr lang="de-DE" dirty="0" smtClean="0"/>
              <a:t>Denkungsart =&gt; Erfassung eines Begriffes </a:t>
            </a:r>
            <a:r>
              <a:rPr lang="de-DE" dirty="0"/>
              <a:t>mit seinen notwendigen und seinen </a:t>
            </a:r>
            <a:r>
              <a:rPr lang="de-DE" dirty="0" err="1"/>
              <a:t>kontingenten</a:t>
            </a:r>
            <a:r>
              <a:rPr lang="de-DE" dirty="0"/>
              <a:t> Eigenschaften 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„relative Denkungsart</a:t>
            </a:r>
            <a:r>
              <a:rPr lang="de-DE" dirty="0" smtClean="0"/>
              <a:t>“=&gt; kausale, temporale, lokale, instrumentale, vergleichende </a:t>
            </a:r>
            <a:r>
              <a:rPr lang="de-DE" dirty="0"/>
              <a:t>etc. Verhältnissen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=&gt; zwei </a:t>
            </a:r>
            <a:r>
              <a:rPr lang="de-DE" dirty="0"/>
              <a:t>bzw. drei </a:t>
            </a:r>
            <a:r>
              <a:rPr lang="de-DE" dirty="0" smtClean="0"/>
              <a:t>Begriffe = die </a:t>
            </a:r>
            <a:r>
              <a:rPr lang="de-DE" dirty="0"/>
              <a:t>in Beziehung gesetzten Begriffe sowie eventuell, als 3. Korrelat, das die Relation selbst. </a:t>
            </a:r>
            <a:endParaRPr lang="fr-FR" dirty="0"/>
          </a:p>
          <a:p>
            <a:r>
              <a:rPr lang="de-DE" b="1" dirty="0"/>
              <a:t>PAS: LXXII: « [...] diese relative Denkungsart hat sich in den menschli­chen Sprachen trefflich abgebildet. </a:t>
            </a:r>
            <a:r>
              <a:rPr lang="de-DE" b="1" dirty="0" smtClean="0"/>
              <a:t>»</a:t>
            </a:r>
            <a:r>
              <a:rPr lang="de-DE" dirty="0"/>
              <a:t> 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30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DE" dirty="0" smtClean="0"/>
              <a:t>„Wie </a:t>
            </a:r>
            <a:r>
              <a:rPr lang="de-DE" dirty="0"/>
              <a:t>diese (d.i. die Frühlingsknospe) </a:t>
            </a:r>
            <a:r>
              <a:rPr lang="de-DE" dirty="0" err="1"/>
              <a:t>bey</a:t>
            </a:r>
            <a:r>
              <a:rPr lang="de-DE" dirty="0"/>
              <a:t> ihrer Entwicklung aus sich einen ganzen Zweig </a:t>
            </a:r>
            <a:r>
              <a:rPr lang="de-DE" dirty="0" err="1"/>
              <a:t>sammt</a:t>
            </a:r>
            <a:r>
              <a:rPr lang="de-DE" dirty="0"/>
              <a:t> Nebenzweigen und Blättern hervor treibet; also liegen auch in dem einzigen Prädikat nicht nur alle </a:t>
            </a:r>
            <a:r>
              <a:rPr lang="de-DE" dirty="0" err="1"/>
              <a:t>Haupttheile</a:t>
            </a:r>
            <a:r>
              <a:rPr lang="de-DE" dirty="0"/>
              <a:t>, sondern auch alle </a:t>
            </a:r>
            <a:r>
              <a:rPr lang="de-DE" dirty="0" err="1"/>
              <a:t>Neben­theile</a:t>
            </a:r>
            <a:r>
              <a:rPr lang="de-DE" dirty="0"/>
              <a:t> des Satzes verschlossen, die sich daraus herleiten lassen</a:t>
            </a:r>
            <a:r>
              <a:rPr lang="de-DE" dirty="0" smtClean="0"/>
              <a:t>.“</a:t>
            </a:r>
            <a:r>
              <a:rPr lang="de-DE" i="1" baseline="30000" dirty="0" smtClean="0"/>
              <a:t> </a:t>
            </a:r>
            <a:r>
              <a:rPr lang="de-DE" dirty="0" smtClean="0"/>
              <a:t>(</a:t>
            </a:r>
            <a:r>
              <a:rPr lang="de-DE" i="1" dirty="0"/>
              <a:t>Sprachlehre</a:t>
            </a:r>
            <a:r>
              <a:rPr lang="de-DE" dirty="0"/>
              <a:t>: 127)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1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Symbol" panose="05050102010706020507" pitchFamily="18" charset="2"/>
              <a:buChar char="Þ"/>
            </a:pPr>
            <a:r>
              <a:rPr lang="de-DE" dirty="0" smtClean="0"/>
              <a:t>"einseitig-unselbständige„ vs. </a:t>
            </a:r>
            <a:r>
              <a:rPr lang="de-DE" dirty="0"/>
              <a:t>"</a:t>
            </a:r>
            <a:r>
              <a:rPr lang="de-DE" dirty="0" err="1" smtClean="0"/>
              <a:t>zwoseitig</a:t>
            </a:r>
            <a:r>
              <a:rPr lang="de-DE" dirty="0" smtClean="0"/>
              <a:t>-unselbständige" vs. "</a:t>
            </a:r>
            <a:r>
              <a:rPr lang="de-DE" dirty="0" err="1" smtClean="0"/>
              <a:t>dreyseitig</a:t>
            </a:r>
            <a:r>
              <a:rPr lang="de-DE" dirty="0" smtClean="0"/>
              <a:t>-unselbständige" </a:t>
            </a:r>
            <a:r>
              <a:rPr lang="de-DE" dirty="0"/>
              <a:t>(</a:t>
            </a:r>
            <a:r>
              <a:rPr lang="de-DE" i="1" dirty="0"/>
              <a:t>Sprachlehre</a:t>
            </a:r>
            <a:r>
              <a:rPr lang="de-DE" dirty="0"/>
              <a:t>: 132) </a:t>
            </a:r>
            <a:r>
              <a:rPr lang="de-DE" dirty="0" smtClean="0"/>
              <a:t>Prädikatsbegriffe,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dirty="0" smtClean="0"/>
              <a:t>Erfordern </a:t>
            </a:r>
            <a:r>
              <a:rPr lang="de-DE" dirty="0"/>
              <a:t>B</a:t>
            </a:r>
            <a:r>
              <a:rPr lang="de-DE" dirty="0" smtClean="0"/>
              <a:t>estimmungen von "selbständig </a:t>
            </a:r>
            <a:r>
              <a:rPr lang="de-DE" dirty="0"/>
              <a:t>gedachten" </a:t>
            </a:r>
            <a:r>
              <a:rPr lang="de-DE" dirty="0" smtClean="0"/>
              <a:t>Begriffen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dirty="0" smtClean="0"/>
              <a:t>Bsp.:  Ein „</a:t>
            </a:r>
            <a:r>
              <a:rPr lang="de-DE" dirty="0" err="1" smtClean="0"/>
              <a:t>dreyseitig</a:t>
            </a:r>
            <a:r>
              <a:rPr lang="de-DE" dirty="0" smtClean="0"/>
              <a:t>-unselbständiges Prädikat“ </a:t>
            </a:r>
            <a:r>
              <a:rPr lang="de-DE" dirty="0"/>
              <a:t>ist z.B. ein zweiseitig unselbständiger Adjektivbegriff in einer Vergleichsrelation: </a:t>
            </a:r>
            <a:r>
              <a:rPr lang="de-DE" b="1" i="1" dirty="0"/>
              <a:t>Peter ist begieriger nach Essen als Paul.</a:t>
            </a:r>
            <a:r>
              <a:rPr lang="de-DE" dirty="0"/>
              <a:t> </a:t>
            </a:r>
            <a:endParaRPr lang="fr-FR" dirty="0"/>
          </a:p>
          <a:p>
            <a:pPr marL="0" indent="0">
              <a:buNone/>
            </a:pPr>
            <a:r>
              <a:rPr lang="de-DE" dirty="0" smtClean="0"/>
              <a:t>+</a:t>
            </a:r>
          </a:p>
          <a:p>
            <a:pPr marL="0" indent="0">
              <a:buNone/>
            </a:pPr>
            <a:r>
              <a:rPr lang="de-DE" dirty="0"/>
              <a:t>ein "</a:t>
            </a:r>
            <a:r>
              <a:rPr lang="de-DE" i="1" dirty="0" err="1"/>
              <a:t>instrumentum</a:t>
            </a:r>
            <a:r>
              <a:rPr lang="de-DE" dirty="0"/>
              <a:t>" (</a:t>
            </a:r>
            <a:r>
              <a:rPr lang="de-DE" i="1" dirty="0"/>
              <a:t>Sprachlehre</a:t>
            </a:r>
            <a:r>
              <a:rPr lang="de-DE" dirty="0"/>
              <a:t>: 147)</a:t>
            </a:r>
            <a:r>
              <a:rPr lang="de-DE" i="1" dirty="0"/>
              <a:t> </a:t>
            </a:r>
            <a:endParaRPr lang="de-DE" i="1" dirty="0" smtClean="0"/>
          </a:p>
          <a:p>
            <a:pPr marL="0" indent="0">
              <a:buNone/>
            </a:pPr>
            <a:r>
              <a:rPr lang="de-DE" dirty="0" smtClean="0"/>
              <a:t>+ </a:t>
            </a:r>
          </a:p>
          <a:p>
            <a:pPr marL="0" indent="0">
              <a:buNone/>
            </a:pPr>
            <a:r>
              <a:rPr lang="de-DE" dirty="0" smtClean="0"/>
              <a:t>ein </a:t>
            </a:r>
            <a:r>
              <a:rPr lang="de-DE" dirty="0"/>
              <a:t>"persönlicher Gegenstand" (</a:t>
            </a:r>
            <a:r>
              <a:rPr lang="de-DE" i="1" dirty="0"/>
              <a:t>ibid.</a:t>
            </a:r>
            <a:r>
              <a:rPr lang="de-DE" dirty="0"/>
              <a:t>: 149)</a:t>
            </a:r>
            <a:r>
              <a:rPr lang="de-DE" baseline="30000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9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+ Orts- und Zeitbestimmung:</a:t>
            </a:r>
          </a:p>
          <a:p>
            <a:pPr marL="0" indent="0">
              <a:buNone/>
            </a:pPr>
            <a:r>
              <a:rPr lang="de-DE" dirty="0" smtClean="0"/>
              <a:t>„Außer </a:t>
            </a:r>
            <a:r>
              <a:rPr lang="de-DE" dirty="0"/>
              <a:t>den bisherigen Bestimmungen, die das Prädikat vermöge seines </a:t>
            </a:r>
            <a:r>
              <a:rPr lang="de-DE" dirty="0" err="1"/>
              <a:t>innern</a:t>
            </a:r>
            <a:r>
              <a:rPr lang="de-DE" dirty="0"/>
              <a:t> Gehalts zu seiner Erklärung erfordert, und die man unter dem Namen der </a:t>
            </a:r>
            <a:r>
              <a:rPr lang="de-DE" b="1" dirty="0"/>
              <a:t>sechs Casus </a:t>
            </a:r>
            <a:r>
              <a:rPr lang="de-DE" dirty="0"/>
              <a:t>in die Deklination zusammen </a:t>
            </a:r>
            <a:r>
              <a:rPr lang="de-DE" dirty="0" err="1"/>
              <a:t>gefaßt</a:t>
            </a:r>
            <a:r>
              <a:rPr lang="de-DE" dirty="0"/>
              <a:t> hat, </a:t>
            </a:r>
            <a:r>
              <a:rPr lang="de-DE" i="1" dirty="0"/>
              <a:t>kann </a:t>
            </a:r>
            <a:r>
              <a:rPr lang="de-DE" dirty="0"/>
              <a:t>das Prädikat, es mag </a:t>
            </a:r>
            <a:r>
              <a:rPr lang="de-DE" b="1" dirty="0"/>
              <a:t>absolut </a:t>
            </a:r>
            <a:r>
              <a:rPr lang="de-DE" dirty="0"/>
              <a:t>oder </a:t>
            </a:r>
            <a:r>
              <a:rPr lang="de-DE" b="1" dirty="0" err="1"/>
              <a:t>relativisch</a:t>
            </a:r>
            <a:r>
              <a:rPr lang="de-DE" b="1" dirty="0"/>
              <a:t> </a:t>
            </a:r>
            <a:r>
              <a:rPr lang="de-DE" dirty="0" err="1"/>
              <a:t>seyn</a:t>
            </a:r>
            <a:r>
              <a:rPr lang="de-DE" dirty="0"/>
              <a:t>, VI. auch noch eine nähere Bestimmung der </a:t>
            </a:r>
            <a:r>
              <a:rPr lang="de-DE" b="1" dirty="0"/>
              <a:t>Zeit </a:t>
            </a:r>
            <a:r>
              <a:rPr lang="de-DE" dirty="0"/>
              <a:t>und des </a:t>
            </a:r>
            <a:r>
              <a:rPr lang="de-DE" b="1" dirty="0"/>
              <a:t>Ortes </a:t>
            </a:r>
            <a:r>
              <a:rPr lang="de-DE" i="1" dirty="0"/>
              <a:t>erfordern</a:t>
            </a:r>
            <a:r>
              <a:rPr lang="de-DE" dirty="0"/>
              <a:t> […] (</a:t>
            </a:r>
            <a:r>
              <a:rPr lang="de-DE" i="1" dirty="0"/>
              <a:t>Sprachlehre</a:t>
            </a:r>
            <a:r>
              <a:rPr lang="de-DE" dirty="0"/>
              <a:t>: 187) (kursive </a:t>
            </a:r>
            <a:r>
              <a:rPr lang="de-DE" dirty="0" err="1"/>
              <a:t>Hervorh</a:t>
            </a:r>
            <a:r>
              <a:rPr lang="de-DE" dirty="0"/>
              <a:t>., F.S.-D.)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25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+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/>
              <a:t>Präpositionen</a:t>
            </a:r>
            <a:r>
              <a:rPr lang="de-DE" dirty="0"/>
              <a:t> // Kasus (vgl. 1781:</a:t>
            </a:r>
            <a:r>
              <a:rPr lang="de-DE" i="1" dirty="0"/>
              <a:t> </a:t>
            </a:r>
            <a:r>
              <a:rPr lang="de-DE" dirty="0"/>
              <a:t>292ff), aber Verfeinerung der Begriffe</a:t>
            </a:r>
            <a:endParaRPr lang="fr-FR" dirty="0"/>
          </a:p>
          <a:p>
            <a:r>
              <a:rPr lang="de-DE" dirty="0"/>
              <a:t>=&gt; </a:t>
            </a:r>
            <a:r>
              <a:rPr lang="de-DE" b="1" dirty="0"/>
              <a:t>Adjektive</a:t>
            </a:r>
            <a:r>
              <a:rPr lang="de-DE" dirty="0"/>
              <a:t> =&gt; Prädikativum oder zu näheren Bestimmung der substantivischen Prädikatsbestimmungen // =&gt;  </a:t>
            </a:r>
            <a:endParaRPr lang="fr-FR" dirty="0"/>
          </a:p>
          <a:p>
            <a:r>
              <a:rPr lang="de-DE" b="1" dirty="0"/>
              <a:t>Pronomina</a:t>
            </a:r>
            <a:r>
              <a:rPr lang="de-DE" dirty="0"/>
              <a:t> (vgl. </a:t>
            </a:r>
            <a:r>
              <a:rPr lang="de-DE" i="1" dirty="0"/>
              <a:t>ibid.</a:t>
            </a:r>
            <a:r>
              <a:rPr lang="de-DE" dirty="0"/>
              <a:t>: 266) </a:t>
            </a:r>
            <a:r>
              <a:rPr lang="de-DE" b="1" dirty="0"/>
              <a:t>Relativsätze</a:t>
            </a:r>
            <a:r>
              <a:rPr lang="de-DE" dirty="0"/>
              <a:t> (vgl. </a:t>
            </a:r>
            <a:r>
              <a:rPr lang="de-DE" i="1" dirty="0"/>
              <a:t>ibid.: </a:t>
            </a:r>
            <a:r>
              <a:rPr lang="de-DE" dirty="0"/>
              <a:t>321) und </a:t>
            </a:r>
            <a:r>
              <a:rPr lang="de-DE" b="1" dirty="0"/>
              <a:t>Artikel</a:t>
            </a:r>
            <a:r>
              <a:rPr lang="de-DE" dirty="0"/>
              <a:t> (cf. </a:t>
            </a:r>
            <a:r>
              <a:rPr lang="de-DE" i="1" dirty="0"/>
              <a:t>ibid.</a:t>
            </a:r>
            <a:r>
              <a:rPr lang="de-DE" dirty="0"/>
              <a:t>: 116ff, 180). </a:t>
            </a:r>
            <a:endParaRPr lang="fr-FR" dirty="0"/>
          </a:p>
          <a:p>
            <a:r>
              <a:rPr lang="de-DE" b="1" dirty="0"/>
              <a:t>Adverbien</a:t>
            </a:r>
            <a:r>
              <a:rPr lang="de-DE" dirty="0"/>
              <a:t> =&gt; bestimmen u.a. den Begriff eines Verbs, eines Adjektivs oder einen anderen Adverbs näher und können Orts- und Zeitbestimmungen entsprechen (vgl. </a:t>
            </a:r>
            <a:r>
              <a:rPr lang="de-DE" i="1" dirty="0"/>
              <a:t>ibid.: </a:t>
            </a:r>
            <a:r>
              <a:rPr lang="de-DE" dirty="0"/>
              <a:t>292ff), </a:t>
            </a:r>
            <a:endParaRPr lang="fr-FR" dirty="0"/>
          </a:p>
          <a:p>
            <a:r>
              <a:rPr lang="de-DE" dirty="0"/>
              <a:t>=&gt; </a:t>
            </a:r>
            <a:r>
              <a:rPr lang="de-DE" b="1" dirty="0"/>
              <a:t>Konjunktionen</a:t>
            </a:r>
            <a:r>
              <a:rPr lang="de-DE" dirty="0"/>
              <a:t> =&gt; bestimmen das Verhältnis zweier Prädikate oder Sätze zueinander (vgl. </a:t>
            </a:r>
            <a:r>
              <a:rPr lang="de-DE" i="1" dirty="0"/>
              <a:t>ibid.: </a:t>
            </a:r>
            <a:r>
              <a:rPr lang="de-DE" dirty="0"/>
              <a:t>321ff), =&gt; subordinierende Konjunktionen leiten Sätze ein, deren Begriffsinhalt von Meiner ebenfalls als Bestimmung zum Prädikat dargestellt wird (vgl. </a:t>
            </a:r>
            <a:r>
              <a:rPr lang="de-DE" i="1" dirty="0"/>
              <a:t>ibid.: </a:t>
            </a:r>
            <a:r>
              <a:rPr lang="de-DE" dirty="0"/>
              <a:t>391ff</a:t>
            </a:r>
            <a:r>
              <a:rPr lang="de-DE" dirty="0" smtClean="0"/>
              <a:t>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9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PAS: 203</a:t>
            </a:r>
            <a:r>
              <a:rPr lang="de-DE" dirty="0"/>
              <a:t>: « </a:t>
            </a:r>
            <a:r>
              <a:rPr lang="de-DE" dirty="0" err="1"/>
              <a:t>Aeußerliche</a:t>
            </a:r>
            <a:r>
              <a:rPr lang="de-DE" dirty="0"/>
              <a:t> und zufällige Bestimmungen des Prädikats nenne ich diejenigen, die sich nicht aus dem Begriffe des Prädikats allein, son­dern aus dem zufälligen </a:t>
            </a:r>
            <a:r>
              <a:rPr lang="de-DE" dirty="0" err="1"/>
              <a:t>Verhältniß</a:t>
            </a:r>
            <a:r>
              <a:rPr lang="de-DE" dirty="0"/>
              <a:t> des Prädikats gegen das Subjekt ent­wickeln lassen.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65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II. Allgemeine Grammatiken </a:t>
            </a:r>
            <a:r>
              <a:rPr lang="de-DE" dirty="0"/>
              <a:t>nach Kant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r="3889"/>
          <a:stretch/>
        </p:blipFill>
        <p:spPr bwMode="auto">
          <a:xfrm>
            <a:off x="3762780" y="1825625"/>
            <a:ext cx="4666440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75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812800"/>
            <a:ext cx="8276192" cy="53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1. « […] on ne peut bien comprendre les diverses sortes de significa­tions qui sont enfermées dans les mots, qu’on ait bien compris aupara­vant ce qui se passe dans nos pensées, puisque les mots n’ont été inventés que pour les faire connaître. » Arnauld / Lancelot (1660: 23)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4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Georg Michael ROTH: 1. </a:t>
            </a:r>
            <a:r>
              <a:rPr lang="de-DE" i="1" dirty="0"/>
              <a:t>Antihermes</a:t>
            </a:r>
            <a:r>
              <a:rPr lang="de-DE" dirty="0"/>
              <a:t> […] (1795) und 2. </a:t>
            </a:r>
            <a:r>
              <a:rPr lang="de-DE" i="1" dirty="0" err="1"/>
              <a:t>Grundriß</a:t>
            </a:r>
            <a:r>
              <a:rPr lang="de-DE" i="1" dirty="0"/>
              <a:t> der reinen allgemeinen Sprachlehre</a:t>
            </a:r>
            <a:r>
              <a:rPr lang="de-DE" dirty="0"/>
              <a:t> […] (1815).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3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331" y="2400954"/>
            <a:ext cx="4345606" cy="38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Ziel der </a:t>
            </a:r>
            <a:r>
              <a:rPr lang="de-DE" i="1" dirty="0" smtClean="0"/>
              <a:t>Sprachlehre: </a:t>
            </a:r>
            <a:r>
              <a:rPr lang="de-DE" dirty="0" smtClean="0"/>
              <a:t>„die </a:t>
            </a:r>
            <a:r>
              <a:rPr lang="de-DE" dirty="0"/>
              <a:t>durch den Verstand bedingten und folglich, so ferne sie in einer gegebenen Sprache vorkommen, mit </a:t>
            </a:r>
            <a:r>
              <a:rPr lang="de-DE" dirty="0" err="1"/>
              <a:t>Nothwendigkeit</a:t>
            </a:r>
            <a:r>
              <a:rPr lang="de-DE" dirty="0"/>
              <a:t> bestimmten Formen der Sprache</a:t>
            </a:r>
            <a:r>
              <a:rPr lang="de-DE" dirty="0" smtClean="0"/>
              <a:t>“ (1815: 15-16)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Symbol" panose="05050102010706020507" pitchFamily="18" charset="2"/>
              <a:buChar char="Þ"/>
            </a:pPr>
            <a:r>
              <a:rPr lang="de-DE" dirty="0" smtClean="0"/>
              <a:t>die </a:t>
            </a:r>
            <a:r>
              <a:rPr lang="de-DE" dirty="0"/>
              <a:t>Elementarlehr, d.i. die Lehre der </a:t>
            </a:r>
            <a:r>
              <a:rPr lang="de-DE" dirty="0" smtClean="0"/>
              <a:t>Redeteile </a:t>
            </a:r>
          </a:p>
          <a:p>
            <a:pPr marL="0" indent="0">
              <a:buNone/>
            </a:pPr>
            <a:r>
              <a:rPr lang="de-DE" dirty="0" smtClean="0"/>
              <a:t>und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dirty="0"/>
              <a:t> </a:t>
            </a:r>
            <a:r>
              <a:rPr lang="de-DE" dirty="0" smtClean="0"/>
              <a:t>die </a:t>
            </a:r>
            <a:r>
              <a:rPr lang="de-DE" dirty="0"/>
              <a:t>Syntax (15-16)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2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Die </a:t>
            </a:r>
            <a:r>
              <a:rPr lang="de-DE" dirty="0" err="1"/>
              <a:t>Redetheile</a:t>
            </a:r>
            <a:r>
              <a:rPr lang="de-DE" dirty="0"/>
              <a:t>, die sich direkt aus dem </a:t>
            </a:r>
            <a:r>
              <a:rPr lang="de-DE" dirty="0" smtClean="0"/>
              <a:t>„</a:t>
            </a:r>
            <a:r>
              <a:rPr lang="de-DE" dirty="0" err="1" smtClean="0"/>
              <a:t>Urtheil</a:t>
            </a:r>
            <a:r>
              <a:rPr lang="de-DE" dirty="0" smtClean="0"/>
              <a:t>“ ergeben:</a:t>
            </a:r>
          </a:p>
          <a:p>
            <a:pPr marL="0" indent="0">
              <a:buNone/>
            </a:pPr>
            <a:r>
              <a:rPr lang="de-DE" i="1" dirty="0" smtClean="0"/>
              <a:t>Materie des Urteils </a:t>
            </a:r>
          </a:p>
          <a:p>
            <a:pPr marL="0" indent="0">
              <a:buNone/>
            </a:pPr>
            <a:r>
              <a:rPr lang="de-DE" dirty="0" smtClean="0"/>
              <a:t>das </a:t>
            </a:r>
            <a:r>
              <a:rPr lang="de-DE" dirty="0"/>
              <a:t>Substantiv </a:t>
            </a:r>
            <a:r>
              <a:rPr lang="de-DE" dirty="0" smtClean="0"/>
              <a:t>&lt;=&gt; Ausdruck </a:t>
            </a:r>
            <a:r>
              <a:rPr lang="de-DE" dirty="0"/>
              <a:t>des Subjekts, </a:t>
            </a:r>
          </a:p>
          <a:p>
            <a:pPr marL="0" indent="0">
              <a:buNone/>
            </a:pPr>
            <a:r>
              <a:rPr lang="de-DE" dirty="0" smtClean="0"/>
              <a:t>das </a:t>
            </a:r>
            <a:r>
              <a:rPr lang="de-DE" dirty="0"/>
              <a:t>Adjektiv </a:t>
            </a:r>
            <a:r>
              <a:rPr lang="de-DE" dirty="0" smtClean="0">
                <a:sym typeface="Wingdings" panose="05000000000000000000" pitchFamily="2" charset="2"/>
              </a:rPr>
              <a:t> Ausdruck des Merkmals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i="1" dirty="0" smtClean="0"/>
              <a:t>Form des Urteils </a:t>
            </a:r>
          </a:p>
          <a:p>
            <a:pPr marL="0" indent="0">
              <a:buNone/>
            </a:pPr>
            <a:r>
              <a:rPr lang="de-DE" dirty="0" err="1" smtClean="0"/>
              <a:t>Copula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 </a:t>
            </a:r>
            <a:r>
              <a:rPr lang="de-DE" dirty="0" smtClean="0"/>
              <a:t>Verb: Ausdruck der Urteilshandlung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89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2027" y="1825625"/>
            <a:ext cx="35879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81529" y="895350"/>
            <a:ext cx="3451289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"Hiermit ist die Aufzählung der </a:t>
            </a:r>
            <a:r>
              <a:rPr lang="de-DE" b="1" dirty="0"/>
              <a:t>nach einer Idee </a:t>
            </a:r>
            <a:r>
              <a:rPr lang="de-DE" dirty="0"/>
              <a:t>zur Darstellung des Verstandes in seinem Produkte, dem </a:t>
            </a:r>
            <a:r>
              <a:rPr lang="de-DE" dirty="0" err="1"/>
              <a:t>Urtheil</a:t>
            </a:r>
            <a:r>
              <a:rPr lang="de-DE" dirty="0"/>
              <a:t>, </a:t>
            </a:r>
            <a:r>
              <a:rPr lang="de-DE" dirty="0" err="1"/>
              <a:t>nothwendigen</a:t>
            </a:r>
            <a:r>
              <a:rPr lang="de-DE" dirty="0"/>
              <a:t> </a:t>
            </a:r>
            <a:r>
              <a:rPr lang="de-DE" dirty="0" err="1"/>
              <a:t>Redetheile</a:t>
            </a:r>
            <a:r>
              <a:rPr lang="de-DE" dirty="0"/>
              <a:t> vollständig erschöpft." </a:t>
            </a:r>
            <a:r>
              <a:rPr lang="de-DE" dirty="0" smtClean="0"/>
              <a:t>(1815: 27)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9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„Analytik der </a:t>
            </a:r>
            <a:r>
              <a:rPr lang="de-DE" dirty="0" smtClean="0"/>
              <a:t>Redeteile“</a:t>
            </a:r>
          </a:p>
          <a:p>
            <a:pPr marL="0" indent="0">
              <a:buNone/>
            </a:pPr>
            <a:r>
              <a:rPr lang="de-DE" dirty="0" smtClean="0"/>
              <a:t>Bsp. Substantiv </a:t>
            </a:r>
          </a:p>
          <a:p>
            <a:pPr marL="0" indent="0">
              <a:buNone/>
            </a:pPr>
            <a:r>
              <a:rPr lang="de-DE" dirty="0" smtClean="0"/>
              <a:t>=&gt; „</a:t>
            </a:r>
            <a:r>
              <a:rPr lang="de-DE" i="1" dirty="0" smtClean="0"/>
              <a:t>Arten</a:t>
            </a:r>
            <a:r>
              <a:rPr lang="de-DE" dirty="0"/>
              <a:t>“ und „</a:t>
            </a:r>
            <a:r>
              <a:rPr lang="de-DE" i="1" dirty="0"/>
              <a:t>Merkmale</a:t>
            </a:r>
            <a:r>
              <a:rPr lang="de-DE" dirty="0"/>
              <a:t>“ </a:t>
            </a:r>
            <a:endParaRPr lang="fr-FR" dirty="0"/>
          </a:p>
          <a:p>
            <a:pPr marL="514350" indent="-514350">
              <a:buAutoNum type="arabicPeriod"/>
            </a:pPr>
            <a:r>
              <a:rPr lang="de-DE" i="1" dirty="0" smtClean="0"/>
              <a:t>Arten</a:t>
            </a:r>
            <a:r>
              <a:rPr lang="de-DE" dirty="0" smtClean="0"/>
              <a:t> </a:t>
            </a:r>
          </a:p>
          <a:p>
            <a:pPr marL="971550" lvl="1" indent="-514350">
              <a:buAutoNum type="arabicPeriod"/>
            </a:pPr>
            <a:r>
              <a:rPr lang="de-DE" dirty="0" smtClean="0"/>
              <a:t>Appellativa</a:t>
            </a:r>
            <a:r>
              <a:rPr lang="de-DE" dirty="0"/>
              <a:t>, </a:t>
            </a:r>
            <a:endParaRPr lang="de-DE" dirty="0" smtClean="0"/>
          </a:p>
          <a:p>
            <a:pPr marL="971550" lvl="1" indent="-514350">
              <a:buAutoNum type="arabicPeriod"/>
            </a:pPr>
            <a:r>
              <a:rPr lang="de-DE" dirty="0" smtClean="0"/>
              <a:t>Eigennamen</a:t>
            </a:r>
            <a:r>
              <a:rPr lang="de-DE" dirty="0"/>
              <a:t>, </a:t>
            </a:r>
            <a:endParaRPr lang="de-DE" dirty="0" smtClean="0"/>
          </a:p>
          <a:p>
            <a:pPr marL="971550" lvl="1" indent="-514350">
              <a:buAutoNum type="arabicPeriod"/>
            </a:pPr>
            <a:r>
              <a:rPr lang="de-DE" dirty="0" err="1" smtClean="0"/>
              <a:t>Collectiva</a:t>
            </a:r>
            <a:r>
              <a:rPr lang="de-DE" dirty="0"/>
              <a:t>, </a:t>
            </a:r>
            <a:endParaRPr lang="de-DE" dirty="0" smtClean="0"/>
          </a:p>
          <a:p>
            <a:pPr marL="971550" lvl="1" indent="-514350">
              <a:buAutoNum type="arabicPeriod"/>
            </a:pPr>
            <a:r>
              <a:rPr lang="de-DE" dirty="0" err="1" smtClean="0"/>
              <a:t>Materialia</a:t>
            </a:r>
            <a:r>
              <a:rPr lang="de-DE" dirty="0" smtClean="0"/>
              <a:t> </a:t>
            </a:r>
          </a:p>
          <a:p>
            <a:pPr marL="971550" lvl="1" indent="-514350">
              <a:buAutoNum type="arabicPeriod"/>
            </a:pPr>
            <a:r>
              <a:rPr lang="de-DE" dirty="0" smtClean="0"/>
              <a:t>Iterativa,</a:t>
            </a:r>
          </a:p>
          <a:p>
            <a:pPr marL="457200" lvl="1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Kriterien: </a:t>
            </a:r>
            <a:r>
              <a:rPr lang="de-DE" dirty="0" smtClean="0"/>
              <a:t>Kategorie </a:t>
            </a:r>
            <a:r>
              <a:rPr lang="de-DE" dirty="0"/>
              <a:t>der Quantität </a:t>
            </a:r>
            <a:r>
              <a:rPr lang="de-DE" dirty="0" smtClean="0"/>
              <a:t>für 1.+2., Existenz in </a:t>
            </a:r>
            <a:r>
              <a:rPr lang="de-DE" dirty="0" smtClean="0"/>
              <a:t>Raum </a:t>
            </a:r>
            <a:r>
              <a:rPr lang="de-DE" i="1" dirty="0" smtClean="0"/>
              <a:t>oder</a:t>
            </a:r>
            <a:r>
              <a:rPr lang="de-DE" dirty="0" smtClean="0"/>
              <a:t> in der Zeit</a:t>
            </a:r>
            <a:r>
              <a:rPr lang="de-DE" dirty="0" smtClean="0"/>
              <a:t> für </a:t>
            </a:r>
            <a:r>
              <a:rPr lang="de-DE" dirty="0" err="1" smtClean="0"/>
              <a:t>Collectiva</a:t>
            </a:r>
            <a:r>
              <a:rPr lang="de-DE" dirty="0"/>
              <a:t>, </a:t>
            </a:r>
            <a:r>
              <a:rPr lang="de-DE" dirty="0" err="1"/>
              <a:t>Materialia</a:t>
            </a:r>
            <a:r>
              <a:rPr lang="de-DE" dirty="0"/>
              <a:t>, </a:t>
            </a:r>
            <a:r>
              <a:rPr lang="de-DE" dirty="0" smtClean="0"/>
              <a:t>Iterativa.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61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15" y="3441298"/>
            <a:ext cx="5277071" cy="2623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i="1" dirty="0" smtClean="0"/>
              <a:t>Merkmale</a:t>
            </a:r>
            <a:r>
              <a:rPr lang="de-DE" dirty="0" smtClean="0"/>
              <a:t> </a:t>
            </a:r>
            <a:r>
              <a:rPr lang="de-DE" dirty="0"/>
              <a:t>des </a:t>
            </a:r>
            <a:r>
              <a:rPr lang="de-DE" dirty="0" smtClean="0"/>
              <a:t>Substantivs´: Numerus</a:t>
            </a:r>
            <a:r>
              <a:rPr lang="de-DE" dirty="0"/>
              <a:t>, </a:t>
            </a:r>
            <a:r>
              <a:rPr lang="de-DE" dirty="0" smtClean="0"/>
              <a:t>Geschlecht, Kasus.</a:t>
            </a:r>
          </a:p>
          <a:p>
            <a:pPr>
              <a:buFont typeface="Wingdings" panose="05000000000000000000" pitchFamily="2" charset="2"/>
              <a:buChar char="ó"/>
            </a:pPr>
            <a:r>
              <a:rPr lang="de-DE" dirty="0" smtClean="0"/>
              <a:t>Kategorien </a:t>
            </a:r>
            <a:r>
              <a:rPr lang="de-DE" dirty="0"/>
              <a:t>Quantität und Verhältnis / </a:t>
            </a:r>
            <a:r>
              <a:rPr lang="de-DE" dirty="0" smtClean="0"/>
              <a:t>Relation</a:t>
            </a:r>
          </a:p>
          <a:p>
            <a:pPr>
              <a:buFont typeface="Wingdings" panose="05000000000000000000" pitchFamily="2" charset="2"/>
              <a:buChar char="ó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7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Numerus … =&gt; </a:t>
            </a:r>
            <a:r>
              <a:rPr lang="de-DE" dirty="0"/>
              <a:t>Kategorie der Quantität </a:t>
            </a:r>
            <a:endParaRPr lang="de-DE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48" y="2571748"/>
            <a:ext cx="5879771" cy="2698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9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Zur Vorgeschichte : Kategorisierung sprachlicher Einheiten und Kategorienbegriff in der Geschichte der Sprachtheorie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995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Verbmodi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 Tafel der </a:t>
            </a:r>
            <a:r>
              <a:rPr lang="de-DE" dirty="0" err="1" smtClean="0">
                <a:sym typeface="Wingdings" panose="05000000000000000000" pitchFamily="2" charset="2"/>
              </a:rPr>
              <a:t>Urtheilsformen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48399"/>
            <a:ext cx="2712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fr-FR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52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(1815: 55)</a:t>
            </a:r>
            <a:endParaRPr kumimoji="0" lang="de-DE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Imag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57" y="1690688"/>
            <a:ext cx="5983485" cy="460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/>
              <a:t>„Syntax</a:t>
            </a:r>
            <a:r>
              <a:rPr lang="de-DE" dirty="0" smtClean="0"/>
              <a:t>“: 1815</a:t>
            </a:r>
            <a:r>
              <a:rPr lang="de-DE" dirty="0"/>
              <a:t>: 89-90</a:t>
            </a:r>
            <a:r>
              <a:rPr lang="fr-FR" dirty="0" smtClean="0">
                <a:effectLst/>
              </a:rPr>
              <a:t> </a:t>
            </a:r>
            <a:r>
              <a:rPr lang="de-DE" b="1" dirty="0"/>
              <a:t>So wie es Zweck der Elementarlehre ist, die Wörter in ihren Arten, d.h. als </a:t>
            </a:r>
            <a:r>
              <a:rPr lang="de-DE" b="1" dirty="0" err="1"/>
              <a:t>Redetheile</a:t>
            </a:r>
            <a:r>
              <a:rPr lang="de-DE" b="1" dirty="0"/>
              <a:t> </a:t>
            </a:r>
            <a:r>
              <a:rPr lang="de-DE" dirty="0"/>
              <a:t>zu gewinnen, eben so ist es </a:t>
            </a:r>
            <a:r>
              <a:rPr lang="de-DE" b="1" dirty="0"/>
              <a:t>Zweck des </a:t>
            </a:r>
            <a:r>
              <a:rPr lang="de-DE" b="1" dirty="0" err="1"/>
              <a:t>Syntaxes</a:t>
            </a:r>
            <a:r>
              <a:rPr lang="de-DE" dirty="0"/>
              <a:t>, die Wörter, so ferne dieselben die Elemente von Sätzen sind, in diesem ihrem Charakter nachzuweisen; Als Ganzes und in Beziehung auf einander können aber die Wörter nur vermittelst der</a:t>
            </a:r>
            <a:r>
              <a:rPr lang="de-DE" b="1" dirty="0"/>
              <a:t> Zusammenfügung </a:t>
            </a:r>
            <a:r>
              <a:rPr lang="de-DE" dirty="0"/>
              <a:t>des einen zu dem anderen erscheinen. denn da das Wesen des </a:t>
            </a:r>
            <a:r>
              <a:rPr lang="de-DE" dirty="0" err="1"/>
              <a:t>Urtheils</a:t>
            </a:r>
            <a:r>
              <a:rPr lang="de-DE" dirty="0"/>
              <a:t> in Zusammenfügung seiner </a:t>
            </a:r>
            <a:r>
              <a:rPr lang="de-DE" dirty="0" err="1"/>
              <a:t>Bestandtheile</a:t>
            </a:r>
            <a:r>
              <a:rPr lang="de-DE" dirty="0"/>
              <a:t> besteht, so kann auch der </a:t>
            </a:r>
            <a:r>
              <a:rPr lang="de-DE" b="1" dirty="0"/>
              <a:t>Satz, </a:t>
            </a:r>
            <a:r>
              <a:rPr lang="de-DE" dirty="0"/>
              <a:t>(dasjenige, was die Wörter als Mannigfaltiges unter seine Einheit aufnimmt) als Symbol des </a:t>
            </a:r>
            <a:r>
              <a:rPr lang="de-DE" dirty="0" err="1"/>
              <a:t>Urtheiles</a:t>
            </a:r>
            <a:r>
              <a:rPr lang="de-DE" dirty="0"/>
              <a:t>, seinem Wesen nach in keinem andren Charakter als dem der Zusammenfügung gegeben </a:t>
            </a:r>
            <a:r>
              <a:rPr lang="de-DE" dirty="0" err="1"/>
              <a:t>seyn</a:t>
            </a:r>
            <a:r>
              <a:rPr lang="de-DE" dirty="0"/>
              <a:t>." 1815: 89-90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8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2 </a:t>
            </a:r>
            <a:r>
              <a:rPr lang="de-DE" dirty="0" smtClean="0"/>
              <a:t>Arten des syntaktischen „Zusammenfügens“: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dirty="0" smtClean="0"/>
              <a:t>Inhärenz</a:t>
            </a:r>
            <a:r>
              <a:rPr lang="de-DE" dirty="0"/>
              <a:t>, z.B. in Attribut-Substantiv-Verbindung,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=&gt; Dependenz – Rektion </a:t>
            </a:r>
            <a:r>
              <a:rPr lang="de-DE" dirty="0" smtClean="0">
                <a:sym typeface="Wingdings" panose="05000000000000000000" pitchFamily="2" charset="2"/>
              </a:rPr>
              <a:t>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84" y="2770457"/>
            <a:ext cx="5613598" cy="4320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4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August Ferdinand </a:t>
            </a:r>
            <a:r>
              <a:rPr lang="de-DE" b="1" cap="all" dirty="0" err="1"/>
              <a:t>Bernhardi</a:t>
            </a:r>
            <a:r>
              <a:rPr lang="de-DE" b="1" dirty="0"/>
              <a:t>. 1. </a:t>
            </a:r>
            <a:r>
              <a:rPr lang="de-DE" b="1" i="1" dirty="0"/>
              <a:t>Sprachlehre. I und II. </a:t>
            </a:r>
            <a:r>
              <a:rPr lang="de-DE" b="1" dirty="0"/>
              <a:t>(1801, 1803) und 2. </a:t>
            </a:r>
            <a:r>
              <a:rPr lang="de-DE" b="1" i="1" dirty="0"/>
              <a:t>Anfangsgründe</a:t>
            </a:r>
            <a:r>
              <a:rPr lang="de-DE" b="1" dirty="0"/>
              <a:t> […] </a:t>
            </a:r>
            <a:r>
              <a:rPr lang="de-DE" b="1" dirty="0" smtClean="0"/>
              <a:t>1805</a:t>
            </a:r>
            <a:endParaRPr lang="fr-FR" b="1" dirty="0" smtClean="0"/>
          </a:p>
          <a:p>
            <a:pPr marL="0" indent="0">
              <a:buNone/>
            </a:pPr>
            <a:r>
              <a:rPr lang="de-DE" dirty="0" smtClean="0"/>
              <a:t>Ziel  </a:t>
            </a:r>
            <a:r>
              <a:rPr lang="de-DE" dirty="0"/>
              <a:t>der philosophischen Sprachanalyse </a:t>
            </a:r>
            <a:r>
              <a:rPr lang="de-DE" dirty="0" smtClean="0"/>
              <a:t>(1801:18): </a:t>
            </a:r>
            <a:endParaRPr lang="fr-FR" dirty="0"/>
          </a:p>
          <a:p>
            <a:pPr marL="0" indent="0" algn="just">
              <a:buNone/>
            </a:pPr>
            <a:r>
              <a:rPr lang="de-DE" dirty="0" smtClean="0"/>
              <a:t>«</a:t>
            </a:r>
            <a:r>
              <a:rPr lang="de-DE" dirty="0"/>
              <a:t> </a:t>
            </a:r>
            <a:r>
              <a:rPr lang="de-DE" dirty="0" smtClean="0"/>
              <a:t>[…] die </a:t>
            </a:r>
            <a:r>
              <a:rPr lang="de-DE" dirty="0"/>
              <a:t>Sprache als ein seiner </a:t>
            </a:r>
            <a:r>
              <a:rPr lang="de-DE" dirty="0" smtClean="0"/>
              <a:t>[sic] Form </a:t>
            </a:r>
            <a:r>
              <a:rPr lang="de-DE" dirty="0"/>
              <a:t>nach </a:t>
            </a:r>
            <a:r>
              <a:rPr lang="de-DE" dirty="0" smtClean="0"/>
              <a:t>aus </a:t>
            </a:r>
            <a:r>
              <a:rPr lang="de-DE" dirty="0"/>
              <a:t>der höchsten Kraft des menschlichen Geistes </a:t>
            </a:r>
            <a:r>
              <a:rPr lang="de-DE" dirty="0" err="1"/>
              <a:t>nothwendig</a:t>
            </a:r>
            <a:r>
              <a:rPr lang="de-DE" dirty="0"/>
              <a:t> entstandenes, und durch das Vorstellungs-Vermögen, und die daran hängenden Kräfte </a:t>
            </a:r>
            <a:r>
              <a:rPr lang="de-DE" dirty="0" err="1"/>
              <a:t>nothwendig</a:t>
            </a:r>
            <a:r>
              <a:rPr lang="de-DE" dirty="0"/>
              <a:t>-gebildetes Ganzes darzustellen und dies in allen </a:t>
            </a:r>
            <a:r>
              <a:rPr lang="de-DE" dirty="0" err="1"/>
              <a:t>Theilen</a:t>
            </a:r>
            <a:r>
              <a:rPr lang="de-DE" dirty="0"/>
              <a:t> der Sprache, also auch in der Vereinigung derselben zu Sätzen im einzelnen nachzuweisen » </a:t>
            </a:r>
            <a:endParaRPr lang="de-DE" dirty="0" smtClean="0"/>
          </a:p>
          <a:p>
            <a:pPr marL="0" indent="0" algn="just">
              <a:buNone/>
            </a:pP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smtClean="0"/>
              <a:t>«</a:t>
            </a:r>
            <a:r>
              <a:rPr lang="de-DE" dirty="0"/>
              <a:t> Sprachlehre » =« ein Inbegriff der </a:t>
            </a:r>
            <a:r>
              <a:rPr lang="de-DE" dirty="0" err="1"/>
              <a:t>nothwendigen</a:t>
            </a:r>
            <a:r>
              <a:rPr lang="de-DE" dirty="0"/>
              <a:t> Gesetze einer </a:t>
            </a:r>
            <a:r>
              <a:rPr lang="de-DE" dirty="0" smtClean="0"/>
              <a:t>Sprache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933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=&gt; Lautlehre, Wortarten</a:t>
            </a:r>
            <a:r>
              <a:rPr lang="de-DE" dirty="0"/>
              <a:t>, Flexion, Wortbildung, Linearisierung, verschiedene Textsorten, Sprach-Kunstwerke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716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DE" dirty="0"/>
              <a:t>"Die Sprachlehre ist eine abgeleitete Wissenschaft ihrer Materie nach, denn immerdar </a:t>
            </a:r>
            <a:r>
              <a:rPr lang="de-DE" dirty="0" err="1"/>
              <a:t>muß</a:t>
            </a:r>
            <a:r>
              <a:rPr lang="de-DE" dirty="0"/>
              <a:t> sie auf das System der Vorstellungen zurückblicken : sie ist nur Bild, Abschattung und Wiederschein </a:t>
            </a:r>
            <a:r>
              <a:rPr lang="de-DE" dirty="0" smtClean="0"/>
              <a:t>[sic] </a:t>
            </a:r>
            <a:r>
              <a:rPr lang="de-DE" dirty="0"/>
              <a:t>des </a:t>
            </a:r>
            <a:r>
              <a:rPr lang="de-DE" dirty="0" err="1"/>
              <a:t>Aeußeren</a:t>
            </a:r>
            <a:r>
              <a:rPr lang="de-DE" dirty="0"/>
              <a:t> zu dem Inneren." (1805: 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30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Der Satz = ein „</a:t>
            </a:r>
            <a:r>
              <a:rPr lang="de-DE" dirty="0" err="1" smtClean="0"/>
              <a:t>extendirtes</a:t>
            </a:r>
            <a:r>
              <a:rPr lang="de-DE" dirty="0" smtClean="0"/>
              <a:t> Substantiv“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213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Pronomina: </a:t>
            </a:r>
          </a:p>
          <a:p>
            <a:pPr marL="0" indent="0" algn="just">
              <a:buNone/>
            </a:pPr>
            <a:r>
              <a:rPr lang="de-DE" dirty="0" smtClean="0"/>
              <a:t>V. "Eine jede Darstellung setzt ein darstellendes Subjekt und ein empfangenes voraus. Gesetzt auch, </a:t>
            </a:r>
            <a:r>
              <a:rPr lang="de-DE" dirty="0" err="1" smtClean="0"/>
              <a:t>daß</a:t>
            </a:r>
            <a:r>
              <a:rPr lang="de-DE" dirty="0" smtClean="0"/>
              <a:t> das letztere nicht </a:t>
            </a:r>
            <a:r>
              <a:rPr lang="de-DE" dirty="0" err="1" smtClean="0"/>
              <a:t>erchiene</a:t>
            </a:r>
            <a:r>
              <a:rPr lang="de-DE" dirty="0" smtClean="0"/>
              <a:t> oder das erstere gar nicht in Betracht käme." […] „In der Sprache aber werden die drei Bedingungen der Darstellung durch: Ich, du, er sie, es ausgedrückt, die freilich nur in so fern als sie dargestellt werden, erscheinen." (1805: 17)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140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Ableitung der Wortklassen aus den Verstandesformen und –</a:t>
            </a:r>
            <a:r>
              <a:rPr lang="de-DE" dirty="0" err="1"/>
              <a:t>operationen</a:t>
            </a:r>
            <a:r>
              <a:rPr lang="de-DE" dirty="0"/>
              <a:t> und der Kommunikationssituation, führt bei </a:t>
            </a:r>
            <a:r>
              <a:rPr lang="de-DE" dirty="0" err="1"/>
              <a:t>Bernhardi</a:t>
            </a:r>
            <a:r>
              <a:rPr lang="de-DE" dirty="0"/>
              <a:t> (1805: 124 f.)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smtClean="0"/>
              <a:t>fünf </a:t>
            </a:r>
            <a:r>
              <a:rPr lang="de-DE" dirty="0"/>
              <a:t>für eine "idealische" Sprache </a:t>
            </a:r>
            <a:r>
              <a:rPr lang="de-DE" dirty="0" smtClean="0"/>
              <a:t>'notwendige' Hauptredeteile: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Substantiv</a:t>
            </a:r>
            <a:r>
              <a:rPr lang="de-DE" dirty="0"/>
              <a:t>, 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Attributiv </a:t>
            </a:r>
            <a:r>
              <a:rPr lang="de-DE" dirty="0"/>
              <a:t>(=&gt; Adj., Partizip, Adv.), 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das </a:t>
            </a:r>
            <a:r>
              <a:rPr lang="de-DE" dirty="0"/>
              <a:t>Verb </a:t>
            </a:r>
            <a:r>
              <a:rPr lang="de-DE" i="1" dirty="0" err="1"/>
              <a:t>Seyn</a:t>
            </a:r>
            <a:r>
              <a:rPr lang="de-DE" dirty="0"/>
              <a:t>, 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Partikel </a:t>
            </a:r>
            <a:r>
              <a:rPr lang="de-DE" dirty="0"/>
              <a:t>(</a:t>
            </a:r>
            <a:r>
              <a:rPr lang="de-DE" dirty="0" err="1"/>
              <a:t>Konj</a:t>
            </a:r>
            <a:r>
              <a:rPr lang="de-DE" dirty="0"/>
              <a:t>., Adv.) 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Pronomen</a:t>
            </a:r>
            <a:r>
              <a:rPr lang="de-DE" dirty="0"/>
              <a:t>.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567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Analyse der Wortarten, Bsp. Substantiv: </a:t>
            </a:r>
          </a:p>
          <a:p>
            <a:r>
              <a:rPr lang="de-DE" dirty="0" err="1"/>
              <a:t>Correlat</a:t>
            </a:r>
            <a:r>
              <a:rPr lang="de-DE" dirty="0"/>
              <a:t> des Substantivs = Substanz = </a:t>
            </a:r>
            <a:r>
              <a:rPr lang="de-DE" dirty="0" smtClean="0"/>
              <a:t>diejenige </a:t>
            </a:r>
            <a:r>
              <a:rPr lang="de-DE" dirty="0"/>
              <a:t>Einheit, in welcher der </a:t>
            </a:r>
            <a:r>
              <a:rPr lang="de-DE" dirty="0" smtClean="0"/>
              <a:t>Mensch </a:t>
            </a:r>
            <a:r>
              <a:rPr lang="de-DE" dirty="0"/>
              <a:t>eine gewisse Summe von Empfindungen vereinigen </a:t>
            </a:r>
            <a:r>
              <a:rPr lang="de-DE" dirty="0" err="1"/>
              <a:t>muß</a:t>
            </a:r>
            <a:r>
              <a:rPr lang="de-DE" dirty="0"/>
              <a:t>, </a:t>
            </a:r>
            <a:endParaRPr lang="de-DE" dirty="0" smtClean="0"/>
          </a:p>
          <a:p>
            <a:r>
              <a:rPr lang="de-DE" dirty="0" smtClean="0"/>
              <a:t>Substantiv </a:t>
            </a:r>
            <a:r>
              <a:rPr lang="de-DE" dirty="0"/>
              <a:t>= </a:t>
            </a:r>
            <a:r>
              <a:rPr lang="de-DE" dirty="0" smtClean="0"/>
              <a:t>Darstellung </a:t>
            </a:r>
            <a:r>
              <a:rPr lang="de-DE" dirty="0"/>
              <a:t>der Einheit einer Reihe von </a:t>
            </a:r>
            <a:r>
              <a:rPr lang="de-DE" dirty="0" err="1" smtClean="0"/>
              <a:t>Accidenzen</a:t>
            </a:r>
            <a:endParaRPr lang="fr-FR" dirty="0"/>
          </a:p>
          <a:p>
            <a:r>
              <a:rPr lang="de-DE" dirty="0" smtClean="0"/>
              <a:t>Substanz </a:t>
            </a:r>
            <a:r>
              <a:rPr lang="de-DE" dirty="0"/>
              <a:t>kann auf nur zwei </a:t>
            </a:r>
            <a:r>
              <a:rPr lang="de-DE" dirty="0" smtClean="0"/>
              <a:t>mögliche </a:t>
            </a:r>
            <a:r>
              <a:rPr lang="de-DE" dirty="0"/>
              <a:t>2 Arten angesehen werden: </a:t>
            </a:r>
            <a:endParaRPr lang="fr-FR" dirty="0"/>
          </a:p>
          <a:p>
            <a:pPr marL="0" indent="0">
              <a:buNone/>
            </a:pPr>
            <a:r>
              <a:rPr lang="de-DE" dirty="0"/>
              <a:t>1. als </a:t>
            </a:r>
            <a:r>
              <a:rPr lang="de-DE" dirty="0" smtClean="0"/>
              <a:t>Anschauung </a:t>
            </a:r>
            <a:r>
              <a:rPr lang="de-DE" dirty="0"/>
              <a:t>= gegenwärtig + empfunden</a:t>
            </a:r>
            <a:endParaRPr lang="fr-FR" dirty="0"/>
          </a:p>
          <a:p>
            <a:pPr marL="0" indent="0">
              <a:buNone/>
            </a:pPr>
            <a:r>
              <a:rPr lang="de-DE" dirty="0"/>
              <a:t>2. als Begriff = vergangen + gedacht</a:t>
            </a:r>
            <a:endParaRPr lang="fr-FR" dirty="0"/>
          </a:p>
          <a:p>
            <a:pPr marL="0" indent="0">
              <a:buNone/>
            </a:pPr>
            <a:r>
              <a:rPr lang="de-DE" dirty="0"/>
              <a:t>1. =&gt; </a:t>
            </a:r>
            <a:r>
              <a:rPr lang="de-DE" dirty="0" smtClean="0"/>
              <a:t>Individuen =&gt; Nomen proprium</a:t>
            </a:r>
            <a:endParaRPr lang="fr-FR" dirty="0"/>
          </a:p>
          <a:p>
            <a:pPr marL="0" indent="0">
              <a:buNone/>
            </a:pPr>
            <a:r>
              <a:rPr lang="de-DE" dirty="0"/>
              <a:t>2. </a:t>
            </a:r>
            <a:r>
              <a:rPr lang="de-DE" dirty="0" smtClean="0"/>
              <a:t>=&gt; Gattungen =&gt; Nomen </a:t>
            </a:r>
            <a:r>
              <a:rPr lang="de-DE" dirty="0" err="1" smtClean="0"/>
              <a:t>appelativum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58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7" y="365125"/>
            <a:ext cx="3863700" cy="1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08"/>
          <a:stretch/>
        </p:blipFill>
        <p:spPr bwMode="auto">
          <a:xfrm>
            <a:off x="1712890" y="2961005"/>
            <a:ext cx="9066727" cy="2538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92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Nomen </a:t>
            </a:r>
            <a:r>
              <a:rPr lang="de-DE" b="1" dirty="0" err="1"/>
              <a:t>appellativum</a:t>
            </a:r>
            <a:r>
              <a:rPr lang="de-DE" b="1" dirty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Substanz</a:t>
            </a:r>
            <a:r>
              <a:rPr lang="fr-FR" dirty="0" smtClean="0"/>
              <a:t> </a:t>
            </a:r>
            <a:r>
              <a:rPr lang="fr-FR" dirty="0" err="1" smtClean="0"/>
              <a:t>für</a:t>
            </a:r>
            <a:r>
              <a:rPr lang="fr-FR" dirty="0" smtClean="0"/>
              <a:t> den </a:t>
            </a:r>
            <a:r>
              <a:rPr lang="fr-FR" dirty="0" err="1"/>
              <a:t>Verstand</a:t>
            </a:r>
            <a:endParaRPr lang="fr-FR" dirty="0"/>
          </a:p>
          <a:p>
            <a:r>
              <a:rPr lang="fr-FR" b="1" dirty="0" err="1" smtClean="0"/>
              <a:t>Nomen</a:t>
            </a:r>
            <a:r>
              <a:rPr lang="fr-FR" dirty="0" smtClean="0"/>
              <a:t> </a:t>
            </a:r>
            <a:r>
              <a:rPr lang="fr-FR" b="1" dirty="0" err="1" smtClean="0"/>
              <a:t>Propr</a:t>
            </a:r>
            <a:r>
              <a:rPr lang="fr-FR" dirty="0"/>
              <a:t>. </a:t>
            </a:r>
            <a:r>
              <a:rPr lang="de-DE" dirty="0"/>
              <a:t>= </a:t>
            </a:r>
            <a:r>
              <a:rPr lang="de-DE" dirty="0" smtClean="0"/>
              <a:t>Substanz für Sinnlichkeit =&gt; schließt „Vielheit aus“</a:t>
            </a:r>
            <a:endParaRPr lang="fr-FR" dirty="0"/>
          </a:p>
          <a:p>
            <a:endParaRPr lang="de-DE" dirty="0" smtClean="0"/>
          </a:p>
          <a:p>
            <a:r>
              <a:rPr lang="de-DE" dirty="0" smtClean="0"/>
              <a:t>Genus : abgeleitet aus «</a:t>
            </a:r>
            <a:r>
              <a:rPr lang="de-DE" dirty="0"/>
              <a:t> </a:t>
            </a:r>
            <a:r>
              <a:rPr lang="de-DE" dirty="0" err="1"/>
              <a:t>natürl</a:t>
            </a:r>
            <a:r>
              <a:rPr lang="de-DE" dirty="0"/>
              <a:t>. » </a:t>
            </a:r>
            <a:r>
              <a:rPr lang="de-DE" dirty="0" smtClean="0"/>
              <a:t>Eigenschaften</a:t>
            </a:r>
            <a:endParaRPr lang="fr-FR" dirty="0"/>
          </a:p>
          <a:p>
            <a:r>
              <a:rPr lang="de-DE" dirty="0" smtClean="0"/>
              <a:t>verschiedene </a:t>
            </a:r>
            <a:r>
              <a:rPr lang="de-DE" dirty="0"/>
              <a:t>Geschlechter // verschiedene </a:t>
            </a:r>
            <a:r>
              <a:rPr lang="de-DE" dirty="0" smtClean="0"/>
              <a:t>Ansichten</a:t>
            </a:r>
            <a:endParaRPr lang="fr-FR" dirty="0"/>
          </a:p>
          <a:p>
            <a:r>
              <a:rPr lang="de-DE" dirty="0"/>
              <a:t>Neutrum = Negation von </a:t>
            </a:r>
            <a:r>
              <a:rPr lang="de-DE" dirty="0" err="1"/>
              <a:t>fem</a:t>
            </a:r>
            <a:r>
              <a:rPr lang="de-DE" dirty="0"/>
              <a:t>.+</a:t>
            </a:r>
            <a:r>
              <a:rPr lang="de-DE" dirty="0" err="1" smtClean="0"/>
              <a:t>mask</a:t>
            </a:r>
            <a:r>
              <a:rPr lang="de-DE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585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de-DE" dirty="0" smtClean="0"/>
              <a:t>Vielen Dank für Ihre Aufmerksamkeit!</a:t>
            </a:r>
            <a:br>
              <a:rPr lang="de-DE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4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b="4074"/>
          <a:stretch/>
        </p:blipFill>
        <p:spPr bwMode="auto">
          <a:xfrm>
            <a:off x="1557905" y="2155860"/>
            <a:ext cx="9076190" cy="3690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87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e-DE" dirty="0"/>
              <a:t>Wortart, </a:t>
            </a:r>
            <a:endParaRPr lang="fr-FR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Genus </a:t>
            </a:r>
            <a:endParaRPr lang="fr-FR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Kasus, </a:t>
            </a:r>
            <a:endParaRPr lang="fr-FR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Numerus, </a:t>
            </a:r>
            <a:endParaRPr lang="fr-FR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Gradation, </a:t>
            </a:r>
            <a:endParaRPr lang="fr-FR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Tempus, </a:t>
            </a:r>
            <a:endParaRPr lang="fr-FR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Modus, </a:t>
            </a:r>
            <a:endParaRPr lang="fr-FR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Person, </a:t>
            </a:r>
            <a:endParaRPr lang="fr-FR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Genus </a:t>
            </a:r>
            <a:r>
              <a:rPr lang="de-DE" dirty="0" err="1"/>
              <a:t>verbi</a:t>
            </a:r>
            <a:r>
              <a:rPr lang="de-DE" dirty="0"/>
              <a:t>, </a:t>
            </a:r>
            <a:endParaRPr lang="fr-FR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Aspekt / Aktionsart.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4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tabl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318" y="1825625"/>
            <a:ext cx="64813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Johann Werner </a:t>
            </a:r>
            <a:r>
              <a:rPr lang="de-DE" b="1" dirty="0"/>
              <a:t>Meiner (1723 – </a:t>
            </a:r>
            <a:r>
              <a:rPr lang="de-DE" b="1" dirty="0" smtClean="0"/>
              <a:t>1788)</a:t>
            </a:r>
            <a:endParaRPr lang="fr-FR" dirty="0"/>
          </a:p>
          <a:p>
            <a:pPr marL="0" indent="0">
              <a:buNone/>
            </a:pPr>
            <a:r>
              <a:rPr lang="de-DE" dirty="0" smtClean="0"/>
              <a:t>1781. </a:t>
            </a:r>
            <a:r>
              <a:rPr lang="de-DE" i="1" dirty="0" smtClean="0"/>
              <a:t>Versuch </a:t>
            </a:r>
            <a:r>
              <a:rPr lang="de-DE" i="1" dirty="0"/>
              <a:t>einer an der menschlichen Sprache abgebildeten Vernunftlehre oder philosophische und allgemeine Sprachlehre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5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DE" dirty="0"/>
              <a:t>IV: « (…) nach demjenigen Begriffe, den ich mir von einer philoso­phischen Sprachlehre gebildet habe, müssen alle ihre Lehrsätze aus der Art und Weise unsers Denkens eben so hergenommen werden, wie ich die Regeln, </a:t>
            </a:r>
            <a:r>
              <a:rPr lang="de-DE" dirty="0" err="1"/>
              <a:t>wornach</a:t>
            </a:r>
            <a:r>
              <a:rPr lang="de-DE" dirty="0"/>
              <a:t> ich verschiedene von einem und demselben Original </a:t>
            </a:r>
            <a:r>
              <a:rPr lang="de-DE" dirty="0" err="1"/>
              <a:t>abkopirte</a:t>
            </a:r>
            <a:r>
              <a:rPr lang="de-DE" dirty="0"/>
              <a:t> Gemälde </a:t>
            </a:r>
            <a:r>
              <a:rPr lang="de-DE" dirty="0" err="1"/>
              <a:t>beurtheilen</a:t>
            </a:r>
            <a:r>
              <a:rPr lang="de-DE" dirty="0"/>
              <a:t> sollte, aus der Beschaffenheit des Originals hernehmen würde. Denn alle Sprachen sind in der </a:t>
            </a:r>
            <a:r>
              <a:rPr lang="de-DE" dirty="0" err="1"/>
              <a:t>That</a:t>
            </a:r>
            <a:r>
              <a:rPr lang="de-DE" dirty="0"/>
              <a:t> nichts anders, als so viele von einem und eben demselben Originale, welches unser Denken ist, aufgenommene Kopien.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6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1214</Words>
  <Application>Microsoft Office PowerPoint</Application>
  <PresentationFormat>Grand écran</PresentationFormat>
  <Paragraphs>111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Kategorien und Kategorisierung in der Tradition der allgemeinen Grammatiken in einigen allgemeingrammatischen Texten direkt vor und nach Kant</vt:lpstr>
      <vt:lpstr>Présentation PowerPoint</vt:lpstr>
      <vt:lpstr>Zur Vorgeschichte : Kategorisierung sprachlicher Einheiten und Kategorienbegriff in der Geschichte der Sprachtheorie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+</vt:lpstr>
      <vt:lpstr>Présentation PowerPoint</vt:lpstr>
      <vt:lpstr>II. Allgemeine Grammatiken nach Kant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Verbmodi  Tafel der Urtheilsformen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Vielen Dank für Ihre Aufmerksamkeit!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Kategorien und Kategorisierung in der Tradition der allgemeinen Grammatiken in einigen allgemeingrammatischen Texten direkt vor und nach Kant</dc:title>
  <dc:creator>F</dc:creator>
  <cp:lastModifiedBy>F</cp:lastModifiedBy>
  <cp:revision>23</cp:revision>
  <dcterms:created xsi:type="dcterms:W3CDTF">2016-10-20T15:05:13Z</dcterms:created>
  <dcterms:modified xsi:type="dcterms:W3CDTF">2016-10-20T17:27:39Z</dcterms:modified>
</cp:coreProperties>
</file>